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3" r:id="rId4"/>
    <p:sldMasterId id="2147483704" r:id="rId5"/>
    <p:sldMasterId id="2147483705" r:id="rId6"/>
    <p:sldMasterId id="2147483706" r:id="rId7"/>
    <p:sldMasterId id="214748370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</p:sldIdLst>
  <p:sldSz cy="5143500" cx="9144000"/>
  <p:notesSz cx="6858000" cy="9144000"/>
  <p:embeddedFontLst>
    <p:embeddedFont>
      <p:font typeface="Raleway"/>
      <p:regular r:id="rId112"/>
      <p:bold r:id="rId113"/>
      <p:italic r:id="rId114"/>
      <p:boldItalic r:id="rId115"/>
    </p:embeddedFont>
    <p:embeddedFont>
      <p:font typeface="Lobster"/>
      <p:regular r:id="rId116"/>
    </p:embeddedFont>
    <p:embeddedFont>
      <p:font typeface="Lato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120" Type="http://schemas.openxmlformats.org/officeDocument/2006/relationships/font" Target="fonts/Lato-bold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font" Target="fonts/Lato-bold.fntdata"/><Relationship Id="rId117" Type="http://schemas.openxmlformats.org/officeDocument/2006/relationships/font" Target="fonts/Lato-regular.fntdata"/><Relationship Id="rId116" Type="http://schemas.openxmlformats.org/officeDocument/2006/relationships/font" Target="fonts/Lobster-regular.fntdata"/><Relationship Id="rId115" Type="http://schemas.openxmlformats.org/officeDocument/2006/relationships/font" Target="fonts/Raleway-boldItalic.fntdata"/><Relationship Id="rId119" Type="http://schemas.openxmlformats.org/officeDocument/2006/relationships/font" Target="fonts/Lato-italic.fntdata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font" Target="fonts/Raleway-italic.fntdata"/><Relationship Id="rId18" Type="http://schemas.openxmlformats.org/officeDocument/2006/relationships/slide" Target="slides/slide9.xml"/><Relationship Id="rId113" Type="http://schemas.openxmlformats.org/officeDocument/2006/relationships/font" Target="fonts/Raleway-bold.fntdata"/><Relationship Id="rId112" Type="http://schemas.openxmlformats.org/officeDocument/2006/relationships/font" Target="fonts/Raleway-regular.fntdata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d117e46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d117e46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c04b7da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c04b7da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a1d449b5d_1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a1d449b5d_1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a1d449b5d_1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a1d449b5d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a1d449b5d_1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a1d449b5d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c04b7dad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c04b7dad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c04b7dad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c04b7dad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c04b7dad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c04b7dad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c04b7dad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c04b7dad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1d449b5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a1d449b5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c04b7dad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c04b7dad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c04b7da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c04b7da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c04b7da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c04b7da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1d449b5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1d449b5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1d449b5d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a1d449b5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1d449b5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a1d449b5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1d449b5d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a1d449b5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a1d449b5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a1d449b5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c04b7dad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c04b7dad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a1d449b5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a1d449b5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c04b7dad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c04b7da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a1d449b5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a1d449b5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c04b7da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c04b7da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c04b7da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c04b7da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aef2978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baef2978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c04b7dad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c04b7dad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a1d449b5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a1d449b5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a1d449b5d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a1d449b5d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a1d449b5d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a1d449b5d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a1d449b5d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a1d449b5d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c04b7da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c04b7da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a1d449b5d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a1d449b5d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1d449b5d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1d449b5d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a1d449b5d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a1d449b5d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a1d449b5d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a1d449b5d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a1d449b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a1d449b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1d449b5d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1d449b5d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a1d449b5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a1d449b5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a1d449b5d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a1d449b5d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a1d449b5d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a1d449b5d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1d449b5d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1d449b5d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a1d449b5d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a1d449b5d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a1d449b5d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a1d449b5d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a1d449b5d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a1d449b5d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a1d449b5d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a1d449b5d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c04b7dad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c04b7dad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c04b7da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c04b7da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a1d449b5d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a1d449b5d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a1d449b5d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a1d449b5d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a1d449b5d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a1d449b5d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1d449b5d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a1d449b5d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a1d449b5d_1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a1d449b5d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c04b7dad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c04b7dad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c04b7dad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c04b7dad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a1d449b5d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a1d449b5d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c04b7dad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c04b7dad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c04b7da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c04b7da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04b7d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04b7d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c04b7dad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c04b7dad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c04b7dad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c04b7dad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c04b7dad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c04b7dad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c04b7dad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c04b7dad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c04b7da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c04b7da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c04b7dad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c04b7dad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c04b7dad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c04b7dad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c04b7dad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c04b7dad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c04b7da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c04b7da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c04b7dad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c04b7dad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1d449b5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1d449b5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ARRUMAR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c04b7dad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c04b7dad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a1d449b5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a1d449b5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c04b7dad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c04b7dad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c04b7dad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c04b7dad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c04b7dad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c04b7dad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a1d449b5d_1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a1d449b5d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a1d449b5d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a1d449b5d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d117e46b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d117e46b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a1d449b5d_1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a1d449b5d_1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a1d449b5d_1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a1d449b5d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d117e46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d117e46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ARRUMAR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a1d449b5d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a1d449b5d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a1d449b5d_1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a1d449b5d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a1d449b5d_1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a1d449b5d_1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a1d449b5d_1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a1d449b5d_1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a1d449b5d_1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3a1d449b5d_1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a1d449b5d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a1d449b5d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a1d449b5d_1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a1d449b5d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a1d449b5d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a1d449b5d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a1d449b5d_1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a1d449b5d_1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a1d449b5d_1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a1d449b5d_1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1d449b5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a1d449b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a1d449b5d_1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3a1d449b5d_1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a1d449b5d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a1d449b5d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a1d449b5d_1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a1d449b5d_1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a1d449b5d_1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a1d449b5d_1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a1d449b5d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a1d449b5d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a1d449b5d_1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a1d449b5d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a1d449b5d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3a1d449b5d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a1d449b5d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a1d449b5d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a1d449b5d_1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3a1d449b5d_1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a1d449b5d_1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a1d449b5d_1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9" name="Google Shape;89;p1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16" name="Google Shape;116;p1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17" name="Google Shape;117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29" name="Google Shape;129;p17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30" name="Google Shape;13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7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140" name="Google Shape;140;p18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41" name="Google Shape;14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8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1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163" name="Google Shape;16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5" name="Google Shape;165;p2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75" name="Google Shape;175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4" name="Google Shape;194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01" name="Google Shape;201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05" name="Google Shape;205;p28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06" name="Google Shape;206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8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4" name="Google Shape;214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18" name="Google Shape;218;p29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19" name="Google Shape;21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9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29" name="Google Shape;229;p30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30" name="Google Shape;2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0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8" name="Google Shape;238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5" name="Google Shape;245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252" name="Google Shape;252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4" name="Google Shape;254;p33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4" name="Google Shape;264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77" name="Google Shape;277;p3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4" name="Google Shape;284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92" name="Google Shape;292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96" name="Google Shape;296;p40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97" name="Google Shape;297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40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2" name="Google Shape;302;p40"/>
          <p:cNvSpPr txBox="1"/>
          <p:nvPr/>
        </p:nvSpPr>
        <p:spPr>
          <a:xfrm rot="-5400000">
            <a:off x="7793850" y="158955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D9D9D9"/>
                </a:solidFill>
              </a:rPr>
              <a:t>bbchain© Proibida a reprodução sem autorização.</a:t>
            </a:r>
            <a:endParaRPr sz="700">
              <a:solidFill>
                <a:srgbClr val="D9D9D9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41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6" name="Google Shape;306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310" name="Google Shape;310;p41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311" name="Google Shape;311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41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41"/>
          <p:cNvSpPr txBox="1"/>
          <p:nvPr/>
        </p:nvSpPr>
        <p:spPr>
          <a:xfrm rot="-5400000">
            <a:off x="7793850" y="158955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D9D9D9"/>
                </a:solidFill>
              </a:rPr>
              <a:t>bbchain© Proibida a reprodução sem autorização.</a:t>
            </a:r>
            <a:endParaRPr sz="700">
              <a:solidFill>
                <a:srgbClr val="D9D9D9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322" name="Google Shape;322;p42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323" name="Google Shape;323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42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8" name="Google Shape;328;p42"/>
          <p:cNvSpPr txBox="1"/>
          <p:nvPr/>
        </p:nvSpPr>
        <p:spPr>
          <a:xfrm rot="-5400000">
            <a:off x="7793850" y="158955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D9D9D9"/>
                </a:solidFill>
              </a:rPr>
              <a:t>bbchain© Proibida a reprodução sem autorização.</a:t>
            </a:r>
            <a:endParaRPr sz="700">
              <a:solidFill>
                <a:srgbClr val="D9D9D9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2" name="Google Shape;332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4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6" name="Google Shape;336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1" name="Google Shape;41;p5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39" name="Google Shape;33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45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346" name="Google Shape;346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48" name="Google Shape;348;p45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9" name="Google Shape;349;p45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350" name="Google Shape;35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3" name="Google Shape;353;p45"/>
          <p:cNvSpPr txBox="1"/>
          <p:nvPr/>
        </p:nvSpPr>
        <p:spPr>
          <a:xfrm>
            <a:off x="0" y="47882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56" name="Google Shape;35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61" name="Google Shape;361;p47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3" name="Google Shape;363;p47"/>
          <p:cNvSpPr txBox="1"/>
          <p:nvPr/>
        </p:nvSpPr>
        <p:spPr>
          <a:xfrm>
            <a:off x="6720225" y="-42475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372" name="Google Shape;372;p5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4" name="Google Shape;374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8" name="Google Shape;378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385" name="Google Shape;385;p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7" name="Google Shape;387;p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389" name="Google Shape;389;p52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390" name="Google Shape;390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2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7" name="Google Shape;397;p53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8" name="Google Shape;398;p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0" name="Google Shape;400;p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02" name="Google Shape;402;p53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03" name="Google Shape;403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53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1" name="Google Shape;411;p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13" name="Google Shape;413;p54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14" name="Google Shape;414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54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53" name="Google Shape;5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2" name="Google Shape;422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5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5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6" name="Google Shape;426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29" name="Google Shape;429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5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57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436" name="Google Shape;436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8" name="Google Shape;438;p5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9" name="Google Shape;439;p57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440" name="Google Shape;44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7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45" name="Google Shape;445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8" name="Google Shape;44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50" name="Google Shape;450;p59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75" name="Google Shape;7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" name="Google Shape;77;p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9" name="Google Shape;36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://remix.ethereum.org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therscan.io/accounts" TargetMode="External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yetherwallet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opsten.etherscan.io/accounts" TargetMode="External"/><Relationship Id="rId4" Type="http://schemas.openxmlformats.org/officeDocument/2006/relationships/hyperlink" Target="https://ropsten.etherscan.io/accounts" TargetMode="External"/><Relationship Id="rId5" Type="http://schemas.openxmlformats.org/officeDocument/2006/relationships/hyperlink" Target="https://ropsten.etherscan.io/account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rinkeby-faucet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opsten.etherscan.io/accounts" TargetMode="External"/><Relationship Id="rId4" Type="http://schemas.openxmlformats.org/officeDocument/2006/relationships/hyperlink" Target="https://ropsten.etherscan.io/accounts" TargetMode="External"/><Relationship Id="rId5" Type="http://schemas.openxmlformats.org/officeDocument/2006/relationships/hyperlink" Target="https://ropsten.etherscan.io/accounts" TargetMode="External"/><Relationship Id="rId6" Type="http://schemas.openxmlformats.org/officeDocument/2006/relationships/hyperlink" Target="https://ropsten.etherscan.io/account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remix.ethereum.or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remix.ethereum.or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remix.ethereum.or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hyperlink" Target="https://www.myetherwallet.com/#contract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hyperlink" Target="https://www.myetherwallet.com/#contract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remix.ethereum.org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remix.ethereum.org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remix.ethereum.org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remix.ethereum.or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remix.ethereum.org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remix.ethereum.org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://remix.ethereum.org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/>
        </p:nvSpPr>
        <p:spPr>
          <a:xfrm>
            <a:off x="769992" y="2695751"/>
            <a:ext cx="7688400" cy="1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FC5E8"/>
                </a:solidFill>
                <a:latin typeface="Raleway"/>
                <a:ea typeface="Raleway"/>
                <a:cs typeface="Raleway"/>
                <a:sym typeface="Raleway"/>
              </a:rPr>
              <a:t>Capítulo I -  Plataforma Ethereum</a:t>
            </a:r>
            <a:endParaRPr b="1" sz="3000">
              <a:solidFill>
                <a:srgbClr val="9FC5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Capítulo II - Smart Contracts </a:t>
            </a:r>
            <a:r>
              <a:rPr b="1" lang="pt-BR" sz="2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(na prática)</a:t>
            </a:r>
            <a:endParaRPr b="1" sz="24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FC5E8"/>
                </a:solidFill>
                <a:latin typeface="Raleway"/>
                <a:ea typeface="Raleway"/>
                <a:cs typeface="Raleway"/>
                <a:sym typeface="Raleway"/>
              </a:rPr>
              <a:t>Capítulo III - Projetos 1 - 10 </a:t>
            </a:r>
            <a:r>
              <a:rPr b="1" lang="pt-BR" sz="2400">
                <a:solidFill>
                  <a:srgbClr val="9FC5E8"/>
                </a:solidFill>
                <a:latin typeface="Raleway"/>
                <a:ea typeface="Raleway"/>
                <a:cs typeface="Raleway"/>
                <a:sym typeface="Raleway"/>
              </a:rPr>
              <a:t>(hands-on)</a:t>
            </a:r>
            <a:endParaRPr b="1" sz="2400">
              <a:solidFill>
                <a:srgbClr val="9FC5E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61"/>
          <p:cNvSpPr txBox="1"/>
          <p:nvPr>
            <p:ph type="title"/>
          </p:nvPr>
        </p:nvSpPr>
        <p:spPr>
          <a:xfrm>
            <a:off x="727801" y="1231983"/>
            <a:ext cx="76884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Laboratório de </a:t>
            </a:r>
            <a:r>
              <a:rPr lang="pt-BR">
                <a:solidFill>
                  <a:srgbClr val="FFFF00"/>
                </a:solidFill>
              </a:rPr>
              <a:t>Smart Contracts</a:t>
            </a:r>
            <a:r>
              <a:rPr lang="pt-BR">
                <a:solidFill>
                  <a:srgbClr val="FFFFFF"/>
                </a:solidFill>
              </a:rPr>
              <a:t> e </a:t>
            </a:r>
            <a:r>
              <a:rPr lang="pt-BR">
                <a:solidFill>
                  <a:srgbClr val="FFFF00"/>
                </a:solidFill>
              </a:rPr>
              <a:t>Cryptocurrencies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60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6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Ler uma variável do Smart Contract</a:t>
            </a:r>
            <a:endParaRPr b="1"/>
          </a:p>
        </p:txBody>
      </p:sp>
      <p:sp>
        <p:nvSpPr>
          <p:cNvPr id="1320" name="Google Shape;1320;p160"/>
          <p:cNvSpPr/>
          <p:nvPr/>
        </p:nvSpPr>
        <p:spPr>
          <a:xfrm>
            <a:off x="6170150" y="4253033"/>
            <a:ext cx="800700" cy="215700"/>
          </a:xfrm>
          <a:prstGeom prst="rect">
            <a:avLst/>
          </a:prstGeom>
          <a:solidFill>
            <a:srgbClr val="FF0000">
              <a:alpha val="1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61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82525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61"/>
          <p:cNvSpPr/>
          <p:nvPr/>
        </p:nvSpPr>
        <p:spPr>
          <a:xfrm>
            <a:off x="6170150" y="4468725"/>
            <a:ext cx="2671500" cy="215700"/>
          </a:xfrm>
          <a:prstGeom prst="rect">
            <a:avLst/>
          </a:prstGeom>
          <a:solidFill>
            <a:srgbClr val="FF0000">
              <a:alpha val="1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28" name="Google Shape;1328;p161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29" name="Google Shape;1329;p161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5. Interagir com 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62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335" name="Google Shape;1335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36" name="Google Shape;1336;p162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1"/>
          <p:cNvSpPr/>
          <p:nvPr/>
        </p:nvSpPr>
        <p:spPr>
          <a:xfrm>
            <a:off x="0" y="0"/>
            <a:ext cx="9144000" cy="759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1"/>
          <p:cNvSpPr/>
          <p:nvPr/>
        </p:nvSpPr>
        <p:spPr>
          <a:xfrm>
            <a:off x="0" y="2226440"/>
            <a:ext cx="9144000" cy="2914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1"/>
          <p:cNvSpPr/>
          <p:nvPr/>
        </p:nvSpPr>
        <p:spPr>
          <a:xfrm>
            <a:off x="3788325" y="759600"/>
            <a:ext cx="5355600" cy="1467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1"/>
          <p:cNvSpPr/>
          <p:nvPr/>
        </p:nvSpPr>
        <p:spPr>
          <a:xfrm>
            <a:off x="0" y="759600"/>
            <a:ext cx="164400" cy="1467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1"/>
          <p:cNvSpPr/>
          <p:nvPr/>
        </p:nvSpPr>
        <p:spPr>
          <a:xfrm>
            <a:off x="195075" y="759725"/>
            <a:ext cx="3593400" cy="146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1"/>
          <p:cNvSpPr txBox="1"/>
          <p:nvPr/>
        </p:nvSpPr>
        <p:spPr>
          <a:xfrm>
            <a:off x="3920175" y="1118625"/>
            <a:ext cx="50919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Antes do desenvolvimento.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2"/>
          <p:cNvSpPr/>
          <p:nvPr/>
        </p:nvSpPr>
        <p:spPr>
          <a:xfrm>
            <a:off x="0" y="0"/>
            <a:ext cx="9144000" cy="2226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2"/>
          <p:cNvSpPr/>
          <p:nvPr/>
        </p:nvSpPr>
        <p:spPr>
          <a:xfrm>
            <a:off x="0" y="4999766"/>
            <a:ext cx="9144000" cy="141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2"/>
          <p:cNvSpPr/>
          <p:nvPr/>
        </p:nvSpPr>
        <p:spPr>
          <a:xfrm>
            <a:off x="4353075" y="2226600"/>
            <a:ext cx="47910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2"/>
          <p:cNvSpPr/>
          <p:nvPr/>
        </p:nvSpPr>
        <p:spPr>
          <a:xfrm>
            <a:off x="0" y="2226600"/>
            <a:ext cx="1644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2"/>
          <p:cNvSpPr/>
          <p:nvPr/>
        </p:nvSpPr>
        <p:spPr>
          <a:xfrm>
            <a:off x="195075" y="22266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2"/>
          <p:cNvSpPr txBox="1"/>
          <p:nvPr/>
        </p:nvSpPr>
        <p:spPr>
          <a:xfrm>
            <a:off x="4572000" y="3187463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Durante o desenvolvimento e deploy.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3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3"/>
          <p:cNvSpPr/>
          <p:nvPr/>
        </p:nvSpPr>
        <p:spPr>
          <a:xfrm>
            <a:off x="0" y="3593296"/>
            <a:ext cx="9144000" cy="15477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3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3"/>
          <p:cNvSpPr/>
          <p:nvPr/>
        </p:nvSpPr>
        <p:spPr>
          <a:xfrm>
            <a:off x="0" y="819900"/>
            <a:ext cx="47001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3"/>
          <p:cNvSpPr/>
          <p:nvPr/>
        </p:nvSpPr>
        <p:spPr>
          <a:xfrm>
            <a:off x="4743100" y="8200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3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o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deploy (na rede Ethereum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4"/>
          <p:cNvSpPr/>
          <p:nvPr/>
        </p:nvSpPr>
        <p:spPr>
          <a:xfrm>
            <a:off x="0" y="0"/>
            <a:ext cx="9144000" cy="35418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4"/>
          <p:cNvSpPr/>
          <p:nvPr/>
        </p:nvSpPr>
        <p:spPr>
          <a:xfrm>
            <a:off x="0" y="4958696"/>
            <a:ext cx="9144000" cy="1824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4"/>
          <p:cNvSpPr/>
          <p:nvPr/>
        </p:nvSpPr>
        <p:spPr>
          <a:xfrm>
            <a:off x="9044800" y="3541925"/>
            <a:ext cx="99300" cy="1458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4"/>
          <p:cNvSpPr/>
          <p:nvPr/>
        </p:nvSpPr>
        <p:spPr>
          <a:xfrm>
            <a:off x="0" y="819900"/>
            <a:ext cx="4743000" cy="41388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4"/>
          <p:cNvSpPr/>
          <p:nvPr/>
        </p:nvSpPr>
        <p:spPr>
          <a:xfrm>
            <a:off x="4743100" y="3541925"/>
            <a:ext cx="4353000" cy="141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4"/>
          <p:cNvSpPr txBox="1"/>
          <p:nvPr/>
        </p:nvSpPr>
        <p:spPr>
          <a:xfrm>
            <a:off x="151500" y="3817875"/>
            <a:ext cx="4440000" cy="8454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Interação com o Smart Contract na 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rede Ethereum. 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para seguir os 12 passos</a:t>
            </a:r>
            <a:endParaRPr/>
          </a:p>
        </p:txBody>
      </p:sp>
      <p:sp>
        <p:nvSpPr>
          <p:cNvPr id="585" name="Google Shape;585;p76"/>
          <p:cNvSpPr txBox="1"/>
          <p:nvPr>
            <p:ph idx="2" type="title"/>
          </p:nvPr>
        </p:nvSpPr>
        <p:spPr>
          <a:xfrm>
            <a:off x="4205975" y="117224"/>
            <a:ext cx="4791900" cy="4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3"/>
                </a:solidFill>
              </a:rPr>
              <a:t>Remix</a:t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Escrever Smart Contract</a:t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Compilar Smart Contract</a:t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3"/>
                </a:solidFill>
              </a:rPr>
              <a:t>MyEtherWallet</a:t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Criar um endereço (Account)</a:t>
            </a:r>
            <a:endParaRPr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Fazer deploy de Smart Contracts</a:t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Interagir com Smart Contracts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3"/>
                </a:solidFill>
              </a:rPr>
              <a:t>Etherscan</a:t>
            </a:r>
            <a:endParaRPr b="1"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Consultar endereços</a:t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Consultar transações</a:t>
            </a:r>
            <a:endParaRPr>
              <a:solidFill>
                <a:srgbClr val="0B539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B5394"/>
                </a:solidFill>
              </a:rPr>
              <a:t>Consultar Smart Contracts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86" name="Google Shape;586;p76"/>
          <p:cNvSpPr txBox="1"/>
          <p:nvPr/>
        </p:nvSpPr>
        <p:spPr>
          <a:xfrm>
            <a:off x="420925" y="2956750"/>
            <a:ext cx="32442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6"/>
          <p:cNvSpPr txBox="1"/>
          <p:nvPr>
            <p:ph idx="1" type="subTitle"/>
          </p:nvPr>
        </p:nvSpPr>
        <p:spPr>
          <a:xfrm>
            <a:off x="276150" y="2956750"/>
            <a:ext cx="34368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Por que essas ferramentas?</a:t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Totalmente web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Maior transparência dos 12 passos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7"/>
          <p:cNvSpPr/>
          <p:nvPr/>
        </p:nvSpPr>
        <p:spPr>
          <a:xfrm>
            <a:off x="174525" y="800775"/>
            <a:ext cx="4397400" cy="71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9" name="Google Shape;599;p7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</a:t>
            </a:r>
            <a:r>
              <a:rPr lang="pt-BR"/>
              <a:t>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8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78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603" name="Google Shape;603;p78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604" name="Google Shape;604;p78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605" name="Google Shape;605;p78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606" name="Google Shape;606;p78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607" name="Google Shape;607;p78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608" name="Google Shape;608;p78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609" name="Google Shape;609;p78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610" name="Google Shape;610;p78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78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2" name="Google Shape;612;p78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3" name="Google Shape;613;p78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4" name="Google Shape;614;p78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5" name="Google Shape;6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Google Shape;621;p7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9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4" name="Google Shape;624;p79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625" name="Google Shape;625;p79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626" name="Google Shape;626;p79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627" name="Google Shape;627;p79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628" name="Google Shape;628;p79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629" name="Google Shape;629;p79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630" name="Google Shape;630;p79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631" name="Google Shape;631;p79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632" name="Google Shape;632;p79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3" name="Google Shape;633;p79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79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79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7" name="Google Shape;63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>
            <p:ph type="ctrTitle"/>
          </p:nvPr>
        </p:nvSpPr>
        <p:spPr>
          <a:xfrm>
            <a:off x="0" y="900701"/>
            <a:ext cx="9144000" cy="29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B5394"/>
                </a:solidFill>
              </a:rPr>
              <a:t>CAPÍTULO II</a:t>
            </a:r>
            <a:br>
              <a:rPr lang="pt-BR" sz="4800">
                <a:solidFill>
                  <a:srgbClr val="3D85C6"/>
                </a:solidFill>
              </a:rPr>
            </a:br>
            <a:endParaRPr sz="4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3D85C6"/>
                </a:solidFill>
              </a:rPr>
              <a:t>SMART CONTRACTS</a:t>
            </a:r>
            <a:endParaRPr sz="4800">
              <a:solidFill>
                <a:srgbClr val="3D85C6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PLATAFORMA ETHEREUM</a:t>
            </a:r>
            <a:endParaRPr sz="36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0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8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0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6" name="Google Shape;646;p80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647" name="Google Shape;647;p80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648" name="Google Shape;648;p80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649" name="Google Shape;649;p80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650" name="Google Shape;650;p80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651" name="Google Shape;651;p80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652" name="Google Shape;652;p80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653" name="Google Shape;653;p80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654" name="Google Shape;654;p80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5" name="Google Shape;655;p80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6" name="Google Shape;656;p80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7" name="Google Shape;657;p80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8" name="Google Shape;658;p80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9" name="Google Shape;6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0"/>
          <p:cNvSpPr/>
          <p:nvPr/>
        </p:nvSpPr>
        <p:spPr>
          <a:xfrm rot="-2134633">
            <a:off x="3603581" y="1391644"/>
            <a:ext cx="656927" cy="31502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0"/>
          <p:cNvSpPr txBox="1"/>
          <p:nvPr/>
        </p:nvSpPr>
        <p:spPr>
          <a:xfrm>
            <a:off x="4218983" y="1105341"/>
            <a:ext cx="43023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1" lang="pt-BR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ndereço de uma ACCOUNT ou CONTRACT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80"/>
          <p:cNvSpPr/>
          <p:nvPr/>
        </p:nvSpPr>
        <p:spPr>
          <a:xfrm>
            <a:off x="287450" y="1836008"/>
            <a:ext cx="7227600" cy="318300"/>
          </a:xfrm>
          <a:prstGeom prst="rect">
            <a:avLst/>
          </a:prstGeom>
          <a:solidFill>
            <a:srgbClr val="FF0000">
              <a:alpha val="123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8" name="Google Shape;668;p81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1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1" name="Google Shape;671;p81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672" name="Google Shape;672;p81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673" name="Google Shape;673;p81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674" name="Google Shape;674;p81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675" name="Google Shape;675;p81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676" name="Google Shape;676;p81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677" name="Google Shape;677;p81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678" name="Google Shape;678;p81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679" name="Google Shape;679;p81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0" name="Google Shape;680;p81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1" name="Google Shape;681;p81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2" name="Google Shape;682;p81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3" name="Google Shape;683;p81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4" name="Google Shape;68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2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p82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2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3" name="Google Shape;693;p82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694" name="Google Shape;694;p82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695" name="Google Shape;695;p82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696" name="Google Shape;696;p82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697" name="Google Shape;697;p82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698" name="Google Shape;698;p82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699" name="Google Shape;699;p82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700" name="Google Shape;700;p82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701" name="Google Shape;701;p82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2" name="Google Shape;702;p82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3" name="Google Shape;703;p82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p82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5" name="Google Shape;705;p82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6" name="Google Shape;70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2"/>
          <p:cNvSpPr/>
          <p:nvPr/>
        </p:nvSpPr>
        <p:spPr>
          <a:xfrm>
            <a:off x="266925" y="3151809"/>
            <a:ext cx="5892900" cy="318300"/>
          </a:xfrm>
          <a:prstGeom prst="rect">
            <a:avLst/>
          </a:prstGeom>
          <a:solidFill>
            <a:srgbClr val="FF0000">
              <a:alpha val="123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2"/>
          <p:cNvSpPr/>
          <p:nvPr/>
        </p:nvSpPr>
        <p:spPr>
          <a:xfrm rot="-2134633">
            <a:off x="2925981" y="2708532"/>
            <a:ext cx="656927" cy="31502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2"/>
          <p:cNvSpPr txBox="1"/>
          <p:nvPr/>
        </p:nvSpPr>
        <p:spPr>
          <a:xfrm>
            <a:off x="3582451" y="2478650"/>
            <a:ext cx="3839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Todo endereço é "válido"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/>
        </p:nvSpPr>
        <p:spPr>
          <a:xfrm>
            <a:off x="236247" y="3076668"/>
            <a:ext cx="890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0x0000000000000000000000000000000000000000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5" name="Google Shape;715;p83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t-BR"/>
              <a:t>Endereço na rede Ethereum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3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3"/>
          <p:cNvSpPr txBox="1"/>
          <p:nvPr/>
        </p:nvSpPr>
        <p:spPr>
          <a:xfrm>
            <a:off x="236247" y="1734215"/>
            <a:ext cx="8907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ourier New"/>
                <a:ea typeface="Courier New"/>
                <a:cs typeface="Courier New"/>
                <a:sym typeface="Courier New"/>
              </a:rPr>
              <a:t>0 x [0-F] [0-F] [0-F] [0-F] [0-F] [0-F] … [0-F]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8" name="Google Shape;718;p83"/>
          <p:cNvSpPr txBox="1"/>
          <p:nvPr/>
        </p:nvSpPr>
        <p:spPr>
          <a:xfrm>
            <a:off x="11794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1</a:t>
            </a:r>
            <a:endParaRPr sz="1600"/>
          </a:p>
        </p:txBody>
      </p:sp>
      <p:sp>
        <p:nvSpPr>
          <p:cNvPr id="719" name="Google Shape;719;p83"/>
          <p:cNvSpPr txBox="1"/>
          <p:nvPr/>
        </p:nvSpPr>
        <p:spPr>
          <a:xfrm>
            <a:off x="20938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</a:t>
            </a:r>
            <a:endParaRPr sz="1600"/>
          </a:p>
        </p:txBody>
      </p:sp>
      <p:sp>
        <p:nvSpPr>
          <p:cNvPr id="720" name="Google Shape;720;p83"/>
          <p:cNvSpPr txBox="1"/>
          <p:nvPr/>
        </p:nvSpPr>
        <p:spPr>
          <a:xfrm>
            <a:off x="30082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3</a:t>
            </a:r>
            <a:endParaRPr sz="1600"/>
          </a:p>
        </p:txBody>
      </p:sp>
      <p:sp>
        <p:nvSpPr>
          <p:cNvPr id="721" name="Google Shape;721;p83"/>
          <p:cNvSpPr txBox="1"/>
          <p:nvPr/>
        </p:nvSpPr>
        <p:spPr>
          <a:xfrm>
            <a:off x="3922600" y="2065946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</a:t>
            </a:r>
            <a:endParaRPr sz="1600"/>
          </a:p>
        </p:txBody>
      </p:sp>
      <p:sp>
        <p:nvSpPr>
          <p:cNvPr id="722" name="Google Shape;722;p83"/>
          <p:cNvSpPr txBox="1"/>
          <p:nvPr/>
        </p:nvSpPr>
        <p:spPr>
          <a:xfrm>
            <a:off x="48370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5</a:t>
            </a:r>
            <a:endParaRPr sz="1600"/>
          </a:p>
        </p:txBody>
      </p:sp>
      <p:sp>
        <p:nvSpPr>
          <p:cNvPr id="723" name="Google Shape;723;p83"/>
          <p:cNvSpPr txBox="1"/>
          <p:nvPr/>
        </p:nvSpPr>
        <p:spPr>
          <a:xfrm>
            <a:off x="5751400" y="2055680"/>
            <a:ext cx="299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6</a:t>
            </a:r>
            <a:endParaRPr sz="1600"/>
          </a:p>
        </p:txBody>
      </p:sp>
      <p:sp>
        <p:nvSpPr>
          <p:cNvPr id="724" name="Google Shape;724;p83"/>
          <p:cNvSpPr txBox="1"/>
          <p:nvPr/>
        </p:nvSpPr>
        <p:spPr>
          <a:xfrm>
            <a:off x="68944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40</a:t>
            </a:r>
            <a:endParaRPr sz="1600"/>
          </a:p>
        </p:txBody>
      </p:sp>
      <p:sp>
        <p:nvSpPr>
          <p:cNvPr id="725" name="Google Shape;725;p83"/>
          <p:cNvSpPr txBox="1"/>
          <p:nvPr/>
        </p:nvSpPr>
        <p:spPr>
          <a:xfrm>
            <a:off x="6284800" y="2055680"/>
            <a:ext cx="42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...</a:t>
            </a:r>
            <a:endParaRPr sz="1600"/>
          </a:p>
        </p:txBody>
      </p:sp>
      <p:sp>
        <p:nvSpPr>
          <p:cNvPr id="726" name="Google Shape;726;p83"/>
          <p:cNvSpPr txBox="1"/>
          <p:nvPr/>
        </p:nvSpPr>
        <p:spPr>
          <a:xfrm>
            <a:off x="236247" y="337224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0x281055afc982d96fab65b3a49cac8b878184cb16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83"/>
          <p:cNvSpPr txBox="1"/>
          <p:nvPr/>
        </p:nvSpPr>
        <p:spPr>
          <a:xfrm>
            <a:off x="236125" y="2643718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236247" y="1351416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Formato</a:t>
            </a:r>
            <a:endParaRPr b="1" sz="24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9" name="Google Shape;729;p83"/>
          <p:cNvSpPr txBox="1"/>
          <p:nvPr/>
        </p:nvSpPr>
        <p:spPr>
          <a:xfrm>
            <a:off x="236125" y="4094452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Explorar endereços</a:t>
            </a:r>
            <a:endParaRPr b="1" sz="2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0" name="Google Shape;730;p83"/>
          <p:cNvSpPr txBox="1"/>
          <p:nvPr/>
        </p:nvSpPr>
        <p:spPr>
          <a:xfrm>
            <a:off x="236125" y="4455901"/>
            <a:ext cx="890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00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https://etherscan.io/accounts</a:t>
            </a:r>
            <a:r>
              <a:rPr b="1" lang="pt-B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1" name="Google Shape;73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25" y="2531525"/>
            <a:ext cx="2611975" cy="2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4"/>
          <p:cNvSpPr txBox="1"/>
          <p:nvPr>
            <p:ph type="title"/>
          </p:nvPr>
        </p:nvSpPr>
        <p:spPr>
          <a:xfrm>
            <a:off x="0" y="1322450"/>
            <a:ext cx="9144000" cy="24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</a:t>
            </a:r>
            <a:r>
              <a:rPr lang="pt-BR"/>
              <a:t>criar um endereço na rede: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u="sng">
                <a:solidFill>
                  <a:srgbClr val="FFFFFF"/>
                </a:solidFill>
                <a:hlinkClick r:id="rId3"/>
              </a:rPr>
              <a:t>https://myetherwallet.com</a:t>
            </a:r>
            <a:r>
              <a:rPr lang="pt-BR" sz="4800" u="sng">
                <a:solidFill>
                  <a:srgbClr val="FFFFFF"/>
                </a:solidFill>
              </a:rPr>
              <a:t>  </a:t>
            </a:r>
            <a:endParaRPr sz="4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5"/>
          <p:cNvSpPr txBox="1"/>
          <p:nvPr>
            <p:ph type="title"/>
          </p:nvPr>
        </p:nvSpPr>
        <p:spPr>
          <a:xfrm>
            <a:off x="0" y="1322450"/>
            <a:ext cx="9144000" cy="24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Vamos conferir seu endereço na Etherscan:</a:t>
            </a:r>
            <a:r>
              <a:rPr lang="pt-BR"/>
              <a:t>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FFFFFF"/>
                </a:solidFill>
                <a:hlinkClick r:id="rId3"/>
              </a:rPr>
              <a:t>https://</a:t>
            </a:r>
            <a:r>
              <a:rPr lang="pt-BR" u="sng">
                <a:solidFill>
                  <a:srgbClr val="FFFF00"/>
                </a:solidFill>
                <a:hlinkClick r:id="rId4"/>
              </a:rPr>
              <a:t>rinkeby.</a:t>
            </a:r>
            <a:r>
              <a:rPr lang="pt-BR" u="sng">
                <a:solidFill>
                  <a:srgbClr val="FFFFFF"/>
                </a:solidFill>
                <a:hlinkClick r:id="rId5"/>
              </a:rPr>
              <a:t>etherscan.io/accounts</a:t>
            </a:r>
            <a:endParaRPr sz="4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6"/>
          <p:cNvSpPr/>
          <p:nvPr/>
        </p:nvSpPr>
        <p:spPr>
          <a:xfrm>
            <a:off x="174525" y="1529708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conhecer</a:t>
            </a:r>
            <a:r>
              <a:rPr lang="pt-BR" sz="4800"/>
              <a:t> </a:t>
            </a:r>
            <a:r>
              <a:rPr lang="pt-BR" sz="4800">
                <a:solidFill>
                  <a:srgbClr val="FFFF00"/>
                </a:solidFill>
              </a:rPr>
              <a:t>3</a:t>
            </a:r>
            <a:r>
              <a:rPr lang="pt-BR" sz="4800"/>
              <a:t> </a:t>
            </a:r>
            <a:r>
              <a:rPr lang="pt-BR"/>
              <a:t>formas de conseguir ether...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r>
              <a:rPr lang="pt-BR"/>
              <a:t>. Minerando</a:t>
            </a:r>
            <a:endParaRPr/>
          </a:p>
        </p:txBody>
      </p:sp>
      <p:sp>
        <p:nvSpPr>
          <p:cNvPr id="758" name="Google Shape;758;p88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um Client Ethereum (ex.: GETH, Parity, ...), baixar todos os blocos e configurar para minerar. </a:t>
            </a:r>
            <a:endParaRPr/>
          </a:p>
        </p:txBody>
      </p:sp>
      <p:pic>
        <p:nvPicPr>
          <p:cNvPr id="759" name="Google Shape;7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741" y="1318650"/>
            <a:ext cx="5126260" cy="26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9"/>
          <p:cNvSpPr txBox="1"/>
          <p:nvPr/>
        </p:nvSpPr>
        <p:spPr>
          <a:xfrm>
            <a:off x="3806025" y="4747908"/>
            <a:ext cx="268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0x281055afc982d96fab65b3a49</a:t>
            </a:r>
            <a:endParaRPr sz="1000"/>
          </a:p>
        </p:txBody>
      </p:sp>
      <p:sp>
        <p:nvSpPr>
          <p:cNvPr id="765" name="Google Shape;765;p89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Comprar em uma Exchange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Exemplo: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braziliex.com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6" name="Google Shape;7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531" y="475"/>
            <a:ext cx="5118471" cy="28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Usando uma Exchange</a:t>
            </a:r>
            <a:endParaRPr/>
          </a:p>
        </p:txBody>
      </p:sp>
      <p:pic>
        <p:nvPicPr>
          <p:cNvPr id="768" name="Google Shape;7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146" y="3408091"/>
            <a:ext cx="1048775" cy="1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9"/>
          <p:cNvSpPr txBox="1"/>
          <p:nvPr/>
        </p:nvSpPr>
        <p:spPr>
          <a:xfrm>
            <a:off x="7728950" y="4415800"/>
            <a:ext cx="1219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Exchange</a:t>
            </a:r>
            <a:endParaRPr sz="1000"/>
          </a:p>
        </p:txBody>
      </p:sp>
      <p:pic>
        <p:nvPicPr>
          <p:cNvPr id="770" name="Google Shape;770;p89"/>
          <p:cNvPicPr preferRelativeResize="0"/>
          <p:nvPr/>
        </p:nvPicPr>
        <p:blipFill rotWithShape="1">
          <a:blip r:embed="rId5">
            <a:alphaModFix/>
          </a:blip>
          <a:srcRect b="0" l="0" r="24029" t="0"/>
          <a:stretch/>
        </p:blipFill>
        <p:spPr>
          <a:xfrm>
            <a:off x="6437344" y="2945933"/>
            <a:ext cx="61975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577" y="3010713"/>
            <a:ext cx="619750" cy="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9"/>
          <p:cNvSpPr txBox="1"/>
          <p:nvPr/>
        </p:nvSpPr>
        <p:spPr>
          <a:xfrm>
            <a:off x="4526861" y="3583675"/>
            <a:ext cx="1219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Banco</a:t>
            </a:r>
            <a:endParaRPr sz="1000"/>
          </a:p>
        </p:txBody>
      </p:sp>
      <p:sp>
        <p:nvSpPr>
          <p:cNvPr id="773" name="Google Shape;773;p89"/>
          <p:cNvSpPr/>
          <p:nvPr/>
        </p:nvSpPr>
        <p:spPr>
          <a:xfrm rot="261101">
            <a:off x="5587186" y="3540784"/>
            <a:ext cx="2131044" cy="2963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9"/>
          <p:cNvSpPr/>
          <p:nvPr/>
        </p:nvSpPr>
        <p:spPr>
          <a:xfrm rot="10533591">
            <a:off x="5594502" y="4026002"/>
            <a:ext cx="2131297" cy="3282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300" y="4013675"/>
            <a:ext cx="711300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8574" y="4426066"/>
            <a:ext cx="450700" cy="4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9"/>
          <p:cNvSpPr txBox="1"/>
          <p:nvPr/>
        </p:nvSpPr>
        <p:spPr>
          <a:xfrm>
            <a:off x="6457574" y="4876766"/>
            <a:ext cx="8727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0,0361 ETH</a:t>
            </a:r>
            <a:endParaRPr sz="1000"/>
          </a:p>
        </p:txBody>
      </p:sp>
      <p:sp>
        <p:nvSpPr>
          <p:cNvPr id="778" name="Google Shape;778;p89"/>
          <p:cNvSpPr txBox="1"/>
          <p:nvPr/>
        </p:nvSpPr>
        <p:spPr>
          <a:xfrm>
            <a:off x="6322409" y="3384166"/>
            <a:ext cx="8727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R$ 100,00</a:t>
            </a:r>
            <a:endParaRPr sz="1000"/>
          </a:p>
        </p:txBody>
      </p:sp>
      <p:sp>
        <p:nvSpPr>
          <p:cNvPr id="779" name="Google Shape;779;p89"/>
          <p:cNvSpPr txBox="1"/>
          <p:nvPr/>
        </p:nvSpPr>
        <p:spPr>
          <a:xfrm>
            <a:off x="4576550" y="4735250"/>
            <a:ext cx="1048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Account Alice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vamos aprender neste capítulo?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3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o passo a passo para  </a:t>
            </a:r>
            <a:r>
              <a:rPr b="1" lang="pt-BR">
                <a:solidFill>
                  <a:srgbClr val="FFFF00"/>
                </a:solidFill>
              </a:rPr>
              <a:t>desenvolver</a:t>
            </a:r>
            <a:r>
              <a:rPr lang="pt-BR">
                <a:solidFill>
                  <a:srgbClr val="CFE2F3"/>
                </a:solidFill>
              </a:rPr>
              <a:t>,</a:t>
            </a:r>
            <a:r>
              <a:rPr lang="pt-BR">
                <a:solidFill>
                  <a:srgbClr val="CFE2F3"/>
                </a:solidFill>
              </a:rPr>
              <a:t> </a:t>
            </a:r>
            <a:r>
              <a:rPr b="1" lang="pt-BR">
                <a:solidFill>
                  <a:srgbClr val="FFFF00"/>
                </a:solidFill>
              </a:rPr>
              <a:t>implantar</a:t>
            </a:r>
            <a:r>
              <a:rPr lang="pt-BR">
                <a:solidFill>
                  <a:srgbClr val="CFE2F3"/>
                </a:solidFill>
              </a:rPr>
              <a:t> e </a:t>
            </a:r>
            <a:r>
              <a:rPr b="1" lang="pt-BR">
                <a:solidFill>
                  <a:srgbClr val="FFFF00"/>
                </a:solidFill>
              </a:rPr>
              <a:t>interagir com Smart Contracts</a:t>
            </a:r>
            <a:r>
              <a:rPr lang="pt-BR"/>
              <a:t> na plataforma Ethereum, </a:t>
            </a:r>
            <a:r>
              <a:rPr b="1" lang="pt-BR">
                <a:solidFill>
                  <a:srgbClr val="FFFF00"/>
                </a:solidFill>
              </a:rPr>
              <a:t>na prática</a:t>
            </a:r>
            <a:r>
              <a:rPr lang="pt-BR"/>
              <a:t>.</a:t>
            </a:r>
            <a:endParaRPr/>
          </a:p>
        </p:txBody>
      </p:sp>
      <p:sp>
        <p:nvSpPr>
          <p:cNvPr id="471" name="Google Shape;471;p63"/>
          <p:cNvSpPr txBox="1"/>
          <p:nvPr>
            <p:ph idx="2" type="title"/>
          </p:nvPr>
        </p:nvSpPr>
        <p:spPr>
          <a:xfrm>
            <a:off x="4093600" y="55625"/>
            <a:ext cx="49044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As 4 p</a:t>
            </a:r>
            <a:r>
              <a:rPr lang="pt-BR">
                <a:solidFill>
                  <a:srgbClr val="073763"/>
                </a:solidFill>
              </a:rPr>
              <a:t>artes que compõem um</a:t>
            </a:r>
            <a:r>
              <a:rPr b="1" lang="pt-BR">
                <a:solidFill>
                  <a:srgbClr val="073763"/>
                </a:solidFill>
              </a:rPr>
              <a:t> Smart Contracts</a:t>
            </a:r>
            <a:r>
              <a:rPr lang="pt-BR">
                <a:solidFill>
                  <a:srgbClr val="073763"/>
                </a:solidFill>
              </a:rPr>
              <a:t>.</a:t>
            </a:r>
            <a:endParaRPr b="1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b="1" lang="pt-BR">
                <a:solidFill>
                  <a:srgbClr val="073763"/>
                </a:solidFill>
              </a:rPr>
              <a:t>12 passos </a:t>
            </a:r>
            <a:r>
              <a:rPr lang="pt-BR">
                <a:solidFill>
                  <a:srgbClr val="073763"/>
                </a:solidFill>
              </a:rPr>
              <a:t>para</a:t>
            </a:r>
            <a:r>
              <a:rPr b="1" lang="pt-BR">
                <a:solidFill>
                  <a:srgbClr val="073763"/>
                </a:solidFill>
              </a:rPr>
              <a:t> desenvolver</a:t>
            </a:r>
            <a:r>
              <a:rPr lang="pt-BR">
                <a:solidFill>
                  <a:srgbClr val="073763"/>
                </a:solidFill>
              </a:rPr>
              <a:t>, </a:t>
            </a:r>
            <a:r>
              <a:rPr b="1" lang="pt-BR">
                <a:solidFill>
                  <a:srgbClr val="073763"/>
                </a:solidFill>
              </a:rPr>
              <a:t>implantar</a:t>
            </a:r>
            <a:r>
              <a:rPr lang="pt-BR">
                <a:solidFill>
                  <a:srgbClr val="073763"/>
                </a:solidFill>
              </a:rPr>
              <a:t> e </a:t>
            </a:r>
            <a:r>
              <a:rPr b="1" lang="pt-BR">
                <a:solidFill>
                  <a:srgbClr val="073763"/>
                </a:solidFill>
              </a:rPr>
              <a:t>interagir </a:t>
            </a:r>
            <a:r>
              <a:rPr lang="pt-BR">
                <a:solidFill>
                  <a:srgbClr val="073763"/>
                </a:solidFill>
              </a:rPr>
              <a:t>com Smart Contracts.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Passos simplificados para um </a:t>
            </a:r>
            <a:r>
              <a:rPr b="1" lang="pt-BR">
                <a:solidFill>
                  <a:srgbClr val="073763"/>
                </a:solidFill>
              </a:rPr>
              <a:t>ambiente de desenvolvimento</a:t>
            </a:r>
            <a:r>
              <a:rPr lang="pt-BR">
                <a:solidFill>
                  <a:srgbClr val="073763"/>
                </a:solidFill>
              </a:rPr>
              <a:t>.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0"/>
          <p:cNvSpPr txBox="1"/>
          <p:nvPr>
            <p:ph idx="1" type="subTitle"/>
          </p:nvPr>
        </p:nvSpPr>
        <p:spPr>
          <a:xfrm>
            <a:off x="270875" y="2754975"/>
            <a:ext cx="34368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Criar uma transação de transferência na rede Ethereum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Exemplo: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myetherwallet.com/#send-transaction 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5" name="Google Shape;785;p90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. Transferindo ether de outro endereço</a:t>
            </a:r>
            <a:endParaRPr/>
          </a:p>
        </p:txBody>
      </p:sp>
      <p:sp>
        <p:nvSpPr>
          <p:cNvPr id="786" name="Google Shape;786;p90"/>
          <p:cNvSpPr txBox="1"/>
          <p:nvPr/>
        </p:nvSpPr>
        <p:spPr>
          <a:xfrm>
            <a:off x="7805150" y="4415800"/>
            <a:ext cx="1219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Ethereum</a:t>
            </a:r>
            <a:br>
              <a:rPr lang="pt-BR" sz="1000"/>
            </a:br>
            <a:r>
              <a:rPr lang="pt-BR" sz="1000"/>
              <a:t>Network</a:t>
            </a:r>
            <a:endParaRPr sz="1000"/>
          </a:p>
        </p:txBody>
      </p:sp>
      <p:pic>
        <p:nvPicPr>
          <p:cNvPr id="787" name="Google Shape;78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00" y="4013675"/>
            <a:ext cx="711300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0"/>
          <p:cNvSpPr txBox="1"/>
          <p:nvPr/>
        </p:nvSpPr>
        <p:spPr>
          <a:xfrm>
            <a:off x="6379749" y="4635692"/>
            <a:ext cx="8727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0,0361 ETH</a:t>
            </a:r>
            <a:endParaRPr sz="1000"/>
          </a:p>
        </p:txBody>
      </p:sp>
      <p:pic>
        <p:nvPicPr>
          <p:cNvPr id="789" name="Google Shape;7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100" y="0"/>
            <a:ext cx="5129528" cy="27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75" y="2850687"/>
            <a:ext cx="711300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90"/>
          <p:cNvSpPr txBox="1"/>
          <p:nvPr/>
        </p:nvSpPr>
        <p:spPr>
          <a:xfrm>
            <a:off x="3806025" y="4747908"/>
            <a:ext cx="268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0x281055afc982d96fab65b3a49</a:t>
            </a:r>
            <a:endParaRPr sz="1000"/>
          </a:p>
        </p:txBody>
      </p:sp>
      <p:sp>
        <p:nvSpPr>
          <p:cNvPr id="792" name="Google Shape;792;p90"/>
          <p:cNvSpPr txBox="1"/>
          <p:nvPr/>
        </p:nvSpPr>
        <p:spPr>
          <a:xfrm>
            <a:off x="4576550" y="4735250"/>
            <a:ext cx="1048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Account Alice</a:t>
            </a:r>
            <a:endParaRPr sz="1000"/>
          </a:p>
        </p:txBody>
      </p:sp>
      <p:sp>
        <p:nvSpPr>
          <p:cNvPr id="793" name="Google Shape;793;p90"/>
          <p:cNvSpPr txBox="1"/>
          <p:nvPr/>
        </p:nvSpPr>
        <p:spPr>
          <a:xfrm>
            <a:off x="3806025" y="3586108"/>
            <a:ext cx="2681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0x281055afc982d96fab65b3a49</a:t>
            </a:r>
            <a:endParaRPr sz="1000"/>
          </a:p>
        </p:txBody>
      </p:sp>
      <p:sp>
        <p:nvSpPr>
          <p:cNvPr id="794" name="Google Shape;794;p90"/>
          <p:cNvSpPr txBox="1"/>
          <p:nvPr/>
        </p:nvSpPr>
        <p:spPr>
          <a:xfrm>
            <a:off x="4576550" y="3573450"/>
            <a:ext cx="1048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Account Bob</a:t>
            </a:r>
            <a:endParaRPr sz="1000"/>
          </a:p>
        </p:txBody>
      </p:sp>
      <p:pic>
        <p:nvPicPr>
          <p:cNvPr id="795" name="Google Shape;79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913" y="3350400"/>
            <a:ext cx="1295675" cy="1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0"/>
          <p:cNvSpPr/>
          <p:nvPr/>
        </p:nvSpPr>
        <p:spPr>
          <a:xfrm rot="485548">
            <a:off x="5661532" y="3476894"/>
            <a:ext cx="2131121" cy="3281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0"/>
          <p:cNvSpPr/>
          <p:nvPr/>
        </p:nvSpPr>
        <p:spPr>
          <a:xfrm rot="10533591">
            <a:off x="5594502" y="4026002"/>
            <a:ext cx="2131297" cy="3282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9399" y="3667991"/>
            <a:ext cx="450700" cy="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116" y="2858371"/>
            <a:ext cx="322900" cy="3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0"/>
          <p:cNvSpPr txBox="1"/>
          <p:nvPr/>
        </p:nvSpPr>
        <p:spPr>
          <a:xfrm>
            <a:off x="6105525" y="3243588"/>
            <a:ext cx="1448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0,0361 ETH </a:t>
            </a:r>
            <a:br>
              <a:rPr lang="pt-BR" sz="1000"/>
            </a:br>
            <a:r>
              <a:rPr lang="pt-BR" sz="1000"/>
              <a:t>+ Gas</a:t>
            </a:r>
            <a:endParaRPr sz="1000"/>
          </a:p>
        </p:txBody>
      </p:sp>
      <p:pic>
        <p:nvPicPr>
          <p:cNvPr id="801" name="Google Shape;80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641" y="4312802"/>
            <a:ext cx="322900" cy="3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1"/>
          <p:cNvSpPr txBox="1"/>
          <p:nvPr>
            <p:ph type="title"/>
          </p:nvPr>
        </p:nvSpPr>
        <p:spPr>
          <a:xfrm>
            <a:off x="0" y="1322450"/>
            <a:ext cx="9144000" cy="24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pedir alguém transferir Ether para o nosso endereço</a:t>
            </a:r>
            <a:r>
              <a:rPr lang="pt-BR"/>
              <a:t>: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FFFF00"/>
                </a:solidFill>
                <a:hlinkClick r:id="rId3"/>
              </a:rPr>
              <a:t>http://rinkeby-faucet.com</a:t>
            </a:r>
            <a:r>
              <a:rPr lang="pt-BR">
                <a:solidFill>
                  <a:srgbClr val="FFFF00"/>
                </a:solidFill>
              </a:rPr>
              <a:t> </a:t>
            </a:r>
            <a:r>
              <a:rPr lang="pt-BR" sz="4800" u="sng">
                <a:solidFill>
                  <a:srgbClr val="FFFF00"/>
                </a:solidFill>
              </a:rPr>
              <a:t> </a:t>
            </a:r>
            <a:endParaRPr sz="4800"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2"/>
          <p:cNvSpPr txBox="1"/>
          <p:nvPr>
            <p:ph type="title"/>
          </p:nvPr>
        </p:nvSpPr>
        <p:spPr>
          <a:xfrm>
            <a:off x="0" y="1322450"/>
            <a:ext cx="9144000" cy="24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Vamos conferir seu saldo:</a:t>
            </a:r>
            <a:r>
              <a:rPr lang="pt-BR"/>
              <a:t>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FFFFFF"/>
                </a:solidFill>
                <a:hlinkClick r:id="rId3"/>
              </a:rPr>
              <a:t>https://</a:t>
            </a:r>
            <a:r>
              <a:rPr lang="pt-BR" u="sng">
                <a:solidFill>
                  <a:srgbClr val="FFFF00"/>
                </a:solidFill>
                <a:hlinkClick r:id="rId4"/>
              </a:rPr>
              <a:t>rinkeby</a:t>
            </a:r>
            <a:r>
              <a:rPr lang="pt-BR" u="sng">
                <a:solidFill>
                  <a:srgbClr val="FFFF00"/>
                </a:solidFill>
                <a:hlinkClick r:id="rId5"/>
              </a:rPr>
              <a:t>.</a:t>
            </a:r>
            <a:r>
              <a:rPr lang="pt-BR" u="sng">
                <a:solidFill>
                  <a:srgbClr val="FFFFFF"/>
                </a:solidFill>
                <a:hlinkClick r:id="rId6"/>
              </a:rPr>
              <a:t>etherscan.io/accounts</a:t>
            </a:r>
            <a:endParaRPr sz="4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3"/>
          <p:cNvSpPr/>
          <p:nvPr/>
        </p:nvSpPr>
        <p:spPr>
          <a:xfrm>
            <a:off x="0" y="0"/>
            <a:ext cx="9144000" cy="759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93"/>
          <p:cNvSpPr/>
          <p:nvPr/>
        </p:nvSpPr>
        <p:spPr>
          <a:xfrm>
            <a:off x="0" y="2226440"/>
            <a:ext cx="9144000" cy="2914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93"/>
          <p:cNvSpPr/>
          <p:nvPr/>
        </p:nvSpPr>
        <p:spPr>
          <a:xfrm>
            <a:off x="3788325" y="759600"/>
            <a:ext cx="5355600" cy="1467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93"/>
          <p:cNvSpPr/>
          <p:nvPr/>
        </p:nvSpPr>
        <p:spPr>
          <a:xfrm>
            <a:off x="0" y="759600"/>
            <a:ext cx="164400" cy="1467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93"/>
          <p:cNvSpPr/>
          <p:nvPr/>
        </p:nvSpPr>
        <p:spPr>
          <a:xfrm>
            <a:off x="195075" y="759725"/>
            <a:ext cx="3593400" cy="146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3"/>
          <p:cNvSpPr txBox="1"/>
          <p:nvPr/>
        </p:nvSpPr>
        <p:spPr>
          <a:xfrm>
            <a:off x="3920175" y="1118625"/>
            <a:ext cx="50919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Antes do desenvolvimento.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4"/>
          <p:cNvSpPr/>
          <p:nvPr/>
        </p:nvSpPr>
        <p:spPr>
          <a:xfrm>
            <a:off x="0" y="0"/>
            <a:ext cx="9144000" cy="2226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4"/>
          <p:cNvSpPr/>
          <p:nvPr/>
        </p:nvSpPr>
        <p:spPr>
          <a:xfrm>
            <a:off x="0" y="4999766"/>
            <a:ext cx="9144000" cy="141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94"/>
          <p:cNvSpPr/>
          <p:nvPr/>
        </p:nvSpPr>
        <p:spPr>
          <a:xfrm>
            <a:off x="4353075" y="2226600"/>
            <a:ext cx="47910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94"/>
          <p:cNvSpPr/>
          <p:nvPr/>
        </p:nvSpPr>
        <p:spPr>
          <a:xfrm>
            <a:off x="0" y="2226600"/>
            <a:ext cx="1644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94"/>
          <p:cNvSpPr/>
          <p:nvPr/>
        </p:nvSpPr>
        <p:spPr>
          <a:xfrm>
            <a:off x="195075" y="22266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94"/>
          <p:cNvSpPr txBox="1"/>
          <p:nvPr/>
        </p:nvSpPr>
        <p:spPr>
          <a:xfrm>
            <a:off x="4572000" y="3187463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esenvolvimento e deploy.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95"/>
          <p:cNvSpPr/>
          <p:nvPr/>
        </p:nvSpPr>
        <p:spPr>
          <a:xfrm>
            <a:off x="174525" y="2225775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6"/>
          <p:cNvSpPr txBox="1"/>
          <p:nvPr>
            <p:ph type="title"/>
          </p:nvPr>
        </p:nvSpPr>
        <p:spPr>
          <a:xfrm>
            <a:off x="574925" y="1219050"/>
            <a:ext cx="8305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3. Vamos escrever um contrato no </a:t>
            </a:r>
            <a:r>
              <a:rPr lang="pt-BR" sz="3200"/>
              <a:t>Remix: </a:t>
            </a:r>
            <a:br>
              <a:rPr lang="pt-BR"/>
            </a:b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 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7"/>
          <p:cNvSpPr txBox="1"/>
          <p:nvPr>
            <p:ph type="title"/>
          </p:nvPr>
        </p:nvSpPr>
        <p:spPr>
          <a:xfrm>
            <a:off x="574925" y="1219050"/>
            <a:ext cx="8305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3. Vamos escrever um contrato no Remix: </a:t>
            </a:r>
            <a:br>
              <a:rPr lang="pt-BR"/>
            </a:b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arquivo Solidity 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Veja os arquivos existentes</a:t>
            </a:r>
            <a:endParaRPr b="1"/>
          </a:p>
        </p:txBody>
      </p:sp>
      <p:pic>
        <p:nvPicPr>
          <p:cNvPr id="855" name="Google Shape;855;p98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82525"/>
            <a:ext cx="9144000" cy="518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Veja os arquivos existentes</a:t>
            </a:r>
            <a:endParaRPr b="1"/>
          </a:p>
        </p:txBody>
      </p:sp>
      <p:pic>
        <p:nvPicPr>
          <p:cNvPr id="861" name="Google Shape;861;p99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82525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9"/>
          <p:cNvSpPr/>
          <p:nvPr/>
        </p:nvSpPr>
        <p:spPr>
          <a:xfrm>
            <a:off x="20525" y="811050"/>
            <a:ext cx="15195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capítulo?</a:t>
            </a:r>
            <a:endParaRPr/>
          </a:p>
        </p:txBody>
      </p:sp>
      <p:sp>
        <p:nvSpPr>
          <p:cNvPr id="477" name="Google Shape;477;p6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o passo a passo para  </a:t>
            </a:r>
            <a:r>
              <a:rPr b="1" lang="pt-BR">
                <a:solidFill>
                  <a:srgbClr val="FFFF00"/>
                </a:solidFill>
              </a:rPr>
              <a:t>desenvolver</a:t>
            </a:r>
            <a:r>
              <a:rPr lang="pt-BR">
                <a:solidFill>
                  <a:srgbClr val="CFE2F3"/>
                </a:solidFill>
              </a:rPr>
              <a:t>, </a:t>
            </a:r>
            <a:r>
              <a:rPr b="1" lang="pt-BR">
                <a:solidFill>
                  <a:srgbClr val="FFFF00"/>
                </a:solidFill>
              </a:rPr>
              <a:t>implantar</a:t>
            </a:r>
            <a:r>
              <a:rPr lang="pt-BR">
                <a:solidFill>
                  <a:srgbClr val="CFE2F3"/>
                </a:solidFill>
              </a:rPr>
              <a:t> e </a:t>
            </a:r>
            <a:r>
              <a:rPr b="1" lang="pt-BR">
                <a:solidFill>
                  <a:srgbClr val="FFFF00"/>
                </a:solidFill>
              </a:rPr>
              <a:t>interagir com Smart Contracts</a:t>
            </a:r>
            <a:r>
              <a:rPr lang="pt-BR"/>
              <a:t> na plataforma Ethereum</a:t>
            </a:r>
            <a:r>
              <a:rPr lang="pt-BR"/>
              <a:t>, </a:t>
            </a:r>
            <a:r>
              <a:rPr b="1" lang="pt-BR">
                <a:solidFill>
                  <a:srgbClr val="FFFF00"/>
                </a:solidFill>
              </a:rPr>
              <a:t>na prática</a:t>
            </a:r>
            <a:r>
              <a:rPr lang="pt-BR"/>
              <a:t>.</a:t>
            </a:r>
            <a:endParaRPr/>
          </a:p>
        </p:txBody>
      </p:sp>
      <p:sp>
        <p:nvSpPr>
          <p:cNvPr id="478" name="Google Shape;478;p64"/>
          <p:cNvSpPr txBox="1"/>
          <p:nvPr>
            <p:ph idx="2" type="title"/>
          </p:nvPr>
        </p:nvSpPr>
        <p:spPr>
          <a:xfrm>
            <a:off x="4093600" y="55625"/>
            <a:ext cx="49044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AutoNum type="arabicPeriod"/>
            </a:pPr>
            <a:r>
              <a:rPr lang="pt-BR">
                <a:solidFill>
                  <a:schemeClr val="accent3"/>
                </a:solidFill>
              </a:rPr>
              <a:t>As 4 partes que compõem um</a:t>
            </a:r>
            <a:r>
              <a:rPr b="1" lang="pt-BR">
                <a:solidFill>
                  <a:schemeClr val="accent3"/>
                </a:solidFill>
              </a:rPr>
              <a:t> Smart Contracts</a:t>
            </a:r>
            <a:r>
              <a:rPr lang="pt-BR">
                <a:solidFill>
                  <a:schemeClr val="accent3"/>
                </a:solidFill>
              </a:rPr>
              <a:t>.</a:t>
            </a:r>
            <a:endParaRPr b="1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b="1" lang="pt-BR">
                <a:solidFill>
                  <a:srgbClr val="073763"/>
                </a:solidFill>
              </a:rPr>
              <a:t>12 passos </a:t>
            </a:r>
            <a:r>
              <a:rPr lang="pt-BR">
                <a:solidFill>
                  <a:srgbClr val="073763"/>
                </a:solidFill>
              </a:rPr>
              <a:t>para</a:t>
            </a:r>
            <a:r>
              <a:rPr b="1" lang="pt-BR">
                <a:solidFill>
                  <a:srgbClr val="073763"/>
                </a:solidFill>
              </a:rPr>
              <a:t> desenvolver</a:t>
            </a:r>
            <a:r>
              <a:rPr lang="pt-BR">
                <a:solidFill>
                  <a:srgbClr val="073763"/>
                </a:solidFill>
              </a:rPr>
              <a:t>, </a:t>
            </a:r>
            <a:r>
              <a:rPr b="1" lang="pt-BR">
                <a:solidFill>
                  <a:srgbClr val="073763"/>
                </a:solidFill>
              </a:rPr>
              <a:t>implantar</a:t>
            </a:r>
            <a:r>
              <a:rPr lang="pt-BR">
                <a:solidFill>
                  <a:srgbClr val="073763"/>
                </a:solidFill>
              </a:rPr>
              <a:t> e </a:t>
            </a:r>
            <a:r>
              <a:rPr b="1" lang="pt-BR">
                <a:solidFill>
                  <a:srgbClr val="073763"/>
                </a:solidFill>
              </a:rPr>
              <a:t>interagir </a:t>
            </a:r>
            <a:r>
              <a:rPr lang="pt-BR">
                <a:solidFill>
                  <a:srgbClr val="073763"/>
                </a:solidFill>
              </a:rPr>
              <a:t>com Smart Contracts.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Passos simplificados para um </a:t>
            </a:r>
            <a:r>
              <a:rPr b="1" lang="pt-BR">
                <a:solidFill>
                  <a:srgbClr val="073763"/>
                </a:solidFill>
              </a:rPr>
              <a:t>ambiente de desenvolvimento</a:t>
            </a:r>
            <a:r>
              <a:rPr lang="pt-BR">
                <a:solidFill>
                  <a:srgbClr val="073763"/>
                </a:solidFill>
              </a:rPr>
              <a:t>.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Arquivos Solidity existentes</a:t>
            </a:r>
            <a:endParaRPr b="1"/>
          </a:p>
        </p:txBody>
      </p:sp>
      <p:pic>
        <p:nvPicPr>
          <p:cNvPr id="868" name="Google Shape;868;p100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92808"/>
            <a:ext cx="9144000" cy="51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0"/>
          <p:cNvSpPr/>
          <p:nvPr/>
        </p:nvSpPr>
        <p:spPr>
          <a:xfrm>
            <a:off x="20525" y="811050"/>
            <a:ext cx="1519500" cy="441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Criar um novo arquivo Solidity</a:t>
            </a:r>
            <a:endParaRPr b="1"/>
          </a:p>
        </p:txBody>
      </p:sp>
      <p:pic>
        <p:nvPicPr>
          <p:cNvPr id="875" name="Google Shape;875;p101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92808"/>
            <a:ext cx="9144000" cy="51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1"/>
          <p:cNvSpPr/>
          <p:nvPr/>
        </p:nvSpPr>
        <p:spPr>
          <a:xfrm>
            <a:off x="0" y="492800"/>
            <a:ext cx="236100" cy="2052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02"/>
          <p:cNvPicPr preferRelativeResize="0"/>
          <p:nvPr/>
        </p:nvPicPr>
        <p:blipFill rotWithShape="1">
          <a:blip r:embed="rId3">
            <a:alphaModFix/>
          </a:blip>
          <a:srcRect b="0" l="0" r="0" t="9739"/>
          <a:stretch/>
        </p:blipFill>
        <p:spPr>
          <a:xfrm>
            <a:off x="0" y="482534"/>
            <a:ext cx="9144000" cy="51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Dar um nome para o arquivo Solidity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03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86433"/>
            <a:ext cx="9144000" cy="51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03"/>
          <p:cNvSpPr/>
          <p:nvPr/>
        </p:nvSpPr>
        <p:spPr>
          <a:xfrm>
            <a:off x="20525" y="811050"/>
            <a:ext cx="1519500" cy="615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90" name="Google Shape;890;p103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91" name="Google Shape;891;p103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1. Criar um arquivo Solidity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4"/>
          <p:cNvSpPr txBox="1"/>
          <p:nvPr>
            <p:ph type="title"/>
          </p:nvPr>
        </p:nvSpPr>
        <p:spPr>
          <a:xfrm>
            <a:off x="574925" y="1219050"/>
            <a:ext cx="83055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3. Vamos escrever um contrato no Remix: </a:t>
            </a:r>
            <a:br>
              <a:rPr lang="pt-BR"/>
            </a:b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 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105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86433"/>
            <a:ext cx="9144000" cy="51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05"/>
          <p:cNvSpPr/>
          <p:nvPr/>
        </p:nvSpPr>
        <p:spPr>
          <a:xfrm>
            <a:off x="1570750" y="718650"/>
            <a:ext cx="4445400" cy="35727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0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Programar um Smart Contract em Solidity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06"/>
          <p:cNvPicPr preferRelativeResize="0"/>
          <p:nvPr/>
        </p:nvPicPr>
        <p:blipFill rotWithShape="1">
          <a:blip r:embed="rId3">
            <a:alphaModFix/>
          </a:blip>
          <a:srcRect b="20134" l="0" r="19387" t="9269"/>
          <a:stretch/>
        </p:blipFill>
        <p:spPr>
          <a:xfrm>
            <a:off x="-9025" y="482775"/>
            <a:ext cx="9144000" cy="50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Programar um Smart Contract em Solidity</a:t>
            </a:r>
            <a:endParaRPr b="1"/>
          </a:p>
        </p:txBody>
      </p:sp>
      <p:sp>
        <p:nvSpPr>
          <p:cNvPr id="910" name="Google Shape;910;p106"/>
          <p:cNvSpPr/>
          <p:nvPr/>
        </p:nvSpPr>
        <p:spPr>
          <a:xfrm>
            <a:off x="1934425" y="768850"/>
            <a:ext cx="5560200" cy="21570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06"/>
          <p:cNvSpPr/>
          <p:nvPr/>
        </p:nvSpPr>
        <p:spPr>
          <a:xfrm>
            <a:off x="4159883" y="1576534"/>
            <a:ext cx="586800" cy="379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6"/>
          <p:cNvSpPr txBox="1"/>
          <p:nvPr/>
        </p:nvSpPr>
        <p:spPr>
          <a:xfrm>
            <a:off x="4707316" y="1638034"/>
            <a:ext cx="17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1 variável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13" name="Google Shape;913;p106"/>
          <p:cNvSpPr/>
          <p:nvPr/>
        </p:nvSpPr>
        <p:spPr>
          <a:xfrm>
            <a:off x="6178123" y="2017875"/>
            <a:ext cx="464400" cy="379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06"/>
          <p:cNvSpPr txBox="1"/>
          <p:nvPr/>
        </p:nvSpPr>
        <p:spPr>
          <a:xfrm>
            <a:off x="6601348" y="2079375"/>
            <a:ext cx="1859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1 função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07"/>
          <p:cNvPicPr preferRelativeResize="0"/>
          <p:nvPr/>
        </p:nvPicPr>
        <p:blipFill rotWithShape="1">
          <a:blip r:embed="rId3">
            <a:alphaModFix/>
          </a:blip>
          <a:srcRect b="20134" l="0" r="19387" t="9269"/>
          <a:stretch/>
        </p:blipFill>
        <p:spPr>
          <a:xfrm>
            <a:off x="-9025" y="482775"/>
            <a:ext cx="9144000" cy="50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07"/>
          <p:cNvSpPr/>
          <p:nvPr/>
        </p:nvSpPr>
        <p:spPr>
          <a:xfrm>
            <a:off x="1934425" y="768850"/>
            <a:ext cx="5560200" cy="21570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07"/>
          <p:cNvSpPr/>
          <p:nvPr/>
        </p:nvSpPr>
        <p:spPr>
          <a:xfrm>
            <a:off x="4159883" y="1576534"/>
            <a:ext cx="586800" cy="379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07"/>
          <p:cNvSpPr txBox="1"/>
          <p:nvPr/>
        </p:nvSpPr>
        <p:spPr>
          <a:xfrm>
            <a:off x="4707316" y="1638034"/>
            <a:ext cx="17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1 variável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23" name="Google Shape;923;p107"/>
          <p:cNvSpPr/>
          <p:nvPr/>
        </p:nvSpPr>
        <p:spPr>
          <a:xfrm>
            <a:off x="6178123" y="2017875"/>
            <a:ext cx="464400" cy="379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07"/>
          <p:cNvSpPr txBox="1"/>
          <p:nvPr/>
        </p:nvSpPr>
        <p:spPr>
          <a:xfrm>
            <a:off x="6601348" y="2079375"/>
            <a:ext cx="1859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1 função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25" name="Google Shape;925;p10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Programar um Smart Contract em Solidity</a:t>
            </a:r>
            <a:endParaRPr b="1"/>
          </a:p>
        </p:txBody>
      </p:sp>
      <p:sp>
        <p:nvSpPr>
          <p:cNvPr id="926" name="Google Shape;926;p107"/>
          <p:cNvSpPr txBox="1"/>
          <p:nvPr/>
        </p:nvSpPr>
        <p:spPr>
          <a:xfrm>
            <a:off x="1437300" y="3345150"/>
            <a:ext cx="6016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Qual é a utilidade deste Smart Contrat?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27" name="Google Shape;927;p107"/>
          <p:cNvPicPr preferRelativeResize="0"/>
          <p:nvPr/>
        </p:nvPicPr>
        <p:blipFill rotWithShape="1">
          <a:blip r:embed="rId4">
            <a:alphaModFix/>
          </a:blip>
          <a:srcRect b="2960" l="0" r="0" t="-2960"/>
          <a:stretch/>
        </p:blipFill>
        <p:spPr>
          <a:xfrm flipH="1">
            <a:off x="5552175" y="2911783"/>
            <a:ext cx="359183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08"/>
          <p:cNvPicPr preferRelativeResize="0"/>
          <p:nvPr/>
        </p:nvPicPr>
        <p:blipFill rotWithShape="1">
          <a:blip r:embed="rId3">
            <a:alphaModFix/>
          </a:blip>
          <a:srcRect b="20134" l="0" r="19387" t="9269"/>
          <a:stretch/>
        </p:blipFill>
        <p:spPr>
          <a:xfrm>
            <a:off x="-1482900" y="486300"/>
            <a:ext cx="11569299" cy="63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34" name="Google Shape;934;p108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35" name="Google Shape;935;p108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2. Programar um Smart Contract em Solidity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9"/>
          <p:cNvSpPr/>
          <p:nvPr/>
        </p:nvSpPr>
        <p:spPr>
          <a:xfrm>
            <a:off x="174525" y="2901308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10"/>
          <p:cNvPicPr preferRelativeResize="0"/>
          <p:nvPr/>
        </p:nvPicPr>
        <p:blipFill rotWithShape="1">
          <a:blip r:embed="rId3">
            <a:alphaModFix/>
          </a:blip>
          <a:srcRect b="0" l="0" r="0" t="9354"/>
          <a:stretch/>
        </p:blipFill>
        <p:spPr>
          <a:xfrm>
            <a:off x="0" y="472267"/>
            <a:ext cx="9144000" cy="51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Compilar Smart Contract</a:t>
            </a:r>
            <a:endParaRPr b="1"/>
          </a:p>
        </p:txBody>
      </p:sp>
      <p:sp>
        <p:nvSpPr>
          <p:cNvPr id="948" name="Google Shape;948;p110"/>
          <p:cNvSpPr/>
          <p:nvPr/>
        </p:nvSpPr>
        <p:spPr>
          <a:xfrm>
            <a:off x="7128778" y="800775"/>
            <a:ext cx="5814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10"/>
          <p:cNvSpPr/>
          <p:nvPr/>
        </p:nvSpPr>
        <p:spPr>
          <a:xfrm>
            <a:off x="6159884" y="800775"/>
            <a:ext cx="9486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Ver detalhes da compilação</a:t>
            </a:r>
            <a:endParaRPr b="1"/>
          </a:p>
        </p:txBody>
      </p:sp>
      <p:pic>
        <p:nvPicPr>
          <p:cNvPr id="955" name="Google Shape;955;p111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72250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1"/>
          <p:cNvSpPr/>
          <p:nvPr/>
        </p:nvSpPr>
        <p:spPr>
          <a:xfrm>
            <a:off x="7422658" y="1273034"/>
            <a:ext cx="595500" cy="2565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2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72250"/>
            <a:ext cx="9144000" cy="51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63" name="Google Shape;963;p112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64" name="Google Shape;964;p112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3. Compilar 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13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72250"/>
            <a:ext cx="9144000" cy="51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71" name="Google Shape;971;p113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72" name="Google Shape;972;p113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3. Compilar 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3" name="Google Shape;973;p113"/>
          <p:cNvSpPr/>
          <p:nvPr/>
        </p:nvSpPr>
        <p:spPr>
          <a:xfrm>
            <a:off x="3316000" y="4370924"/>
            <a:ext cx="3336600" cy="167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3"/>
          <p:cNvSpPr/>
          <p:nvPr/>
        </p:nvSpPr>
        <p:spPr>
          <a:xfrm rot="7213036">
            <a:off x="4732820" y="3726711"/>
            <a:ext cx="821411" cy="4721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13"/>
          <p:cNvSpPr txBox="1"/>
          <p:nvPr/>
        </p:nvSpPr>
        <p:spPr>
          <a:xfrm>
            <a:off x="4876550" y="3191475"/>
            <a:ext cx="1067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Bytecode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14"/>
          <p:cNvPicPr preferRelativeResize="0"/>
          <p:nvPr/>
        </p:nvPicPr>
        <p:blipFill rotWithShape="1">
          <a:blip r:embed="rId3">
            <a:alphaModFix/>
          </a:blip>
          <a:srcRect b="0" l="0" r="0" t="17375"/>
          <a:stretch/>
        </p:blipFill>
        <p:spPr>
          <a:xfrm>
            <a:off x="0" y="486300"/>
            <a:ext cx="9144000" cy="47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82" name="Google Shape;982;p114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83" name="Google Shape;983;p114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3. Compilar 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4" name="Google Shape;984;p114"/>
          <p:cNvSpPr/>
          <p:nvPr/>
        </p:nvSpPr>
        <p:spPr>
          <a:xfrm>
            <a:off x="2443350" y="4197301"/>
            <a:ext cx="4240200" cy="765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14"/>
          <p:cNvSpPr/>
          <p:nvPr/>
        </p:nvSpPr>
        <p:spPr>
          <a:xfrm rot="7213036">
            <a:off x="4250295" y="3487536"/>
            <a:ext cx="821411" cy="4721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14"/>
          <p:cNvSpPr txBox="1"/>
          <p:nvPr/>
        </p:nvSpPr>
        <p:spPr>
          <a:xfrm>
            <a:off x="3486250" y="2698213"/>
            <a:ext cx="2720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Application Binary Interface (ABI)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15"/>
          <p:cNvSpPr/>
          <p:nvPr/>
        </p:nvSpPr>
        <p:spPr>
          <a:xfrm>
            <a:off x="174525" y="3597375"/>
            <a:ext cx="4397400" cy="134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 Criar uma transação de deploy do Smart Contract</a:t>
            </a:r>
            <a:endParaRPr/>
          </a:p>
        </p:txBody>
      </p:sp>
      <p:sp>
        <p:nvSpPr>
          <p:cNvPr id="998" name="Google Shape;998;p11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Deploy Smart Contract com a MyEtherWallet</a:t>
            </a:r>
            <a:endParaRPr/>
          </a:p>
        </p:txBody>
      </p:sp>
      <p:pic>
        <p:nvPicPr>
          <p:cNvPr id="999" name="Google Shape;9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174"/>
            <a:ext cx="9144000" cy="48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6"/>
          <p:cNvSpPr txBox="1"/>
          <p:nvPr/>
        </p:nvSpPr>
        <p:spPr>
          <a:xfrm>
            <a:off x="0" y="4479600"/>
            <a:ext cx="9144000" cy="663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myetherwallet.com/#contracts</a:t>
            </a: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7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17"/>
          <p:cNvSpPr/>
          <p:nvPr/>
        </p:nvSpPr>
        <p:spPr>
          <a:xfrm>
            <a:off x="0" y="3593296"/>
            <a:ext cx="9144000" cy="15477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17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17"/>
          <p:cNvSpPr/>
          <p:nvPr/>
        </p:nvSpPr>
        <p:spPr>
          <a:xfrm>
            <a:off x="0" y="819900"/>
            <a:ext cx="47001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17"/>
          <p:cNvSpPr/>
          <p:nvPr/>
        </p:nvSpPr>
        <p:spPr>
          <a:xfrm>
            <a:off x="4743100" y="8200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17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o deploy (na rede Ethereum).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18"/>
          <p:cNvSpPr/>
          <p:nvPr/>
        </p:nvSpPr>
        <p:spPr>
          <a:xfrm>
            <a:off x="4706359" y="823366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9"/>
          <p:cNvSpPr txBox="1"/>
          <p:nvPr>
            <p:ph type="title"/>
          </p:nvPr>
        </p:nvSpPr>
        <p:spPr>
          <a:xfrm>
            <a:off x="199950" y="1318650"/>
            <a:ext cx="2463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7. A transação entra no pool</a:t>
            </a:r>
            <a:endParaRPr/>
          </a:p>
        </p:txBody>
      </p:sp>
      <p:pic>
        <p:nvPicPr>
          <p:cNvPr id="1023" name="Google Shape;1023;p119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2833550" y="0"/>
            <a:ext cx="631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9"/>
          <p:cNvSpPr/>
          <p:nvPr/>
        </p:nvSpPr>
        <p:spPr>
          <a:xfrm>
            <a:off x="4671250" y="2398750"/>
            <a:ext cx="4373700" cy="168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19"/>
          <p:cNvSpPr txBox="1"/>
          <p:nvPr/>
        </p:nvSpPr>
        <p:spPr>
          <a:xfrm>
            <a:off x="123200" y="4281125"/>
            <a:ext cx="2463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Fonte: 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https://kb.myetherwallet.com/getting-started/getting-started-new.html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26" name="Google Shape;1026;p119"/>
          <p:cNvSpPr/>
          <p:nvPr/>
        </p:nvSpPr>
        <p:spPr>
          <a:xfrm>
            <a:off x="5441217" y="2505025"/>
            <a:ext cx="605700" cy="32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0"/>
          <p:cNvSpPr/>
          <p:nvPr/>
        </p:nvSpPr>
        <p:spPr>
          <a:xfrm>
            <a:off x="4706359" y="1529699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1"/>
          <p:cNvSpPr txBox="1"/>
          <p:nvPr>
            <p:ph type="title"/>
          </p:nvPr>
        </p:nvSpPr>
        <p:spPr>
          <a:xfrm>
            <a:off x="199950" y="1318650"/>
            <a:ext cx="2463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8. Mineração</a:t>
            </a:r>
            <a:endParaRPr/>
          </a:p>
        </p:txBody>
      </p:sp>
      <p:pic>
        <p:nvPicPr>
          <p:cNvPr id="1038" name="Google Shape;1038;p121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2833550" y="0"/>
            <a:ext cx="631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21"/>
          <p:cNvSpPr/>
          <p:nvPr/>
        </p:nvSpPr>
        <p:spPr>
          <a:xfrm>
            <a:off x="2905400" y="2398750"/>
            <a:ext cx="2977200" cy="113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21"/>
          <p:cNvSpPr txBox="1"/>
          <p:nvPr/>
        </p:nvSpPr>
        <p:spPr>
          <a:xfrm>
            <a:off x="123200" y="4281125"/>
            <a:ext cx="2463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Fonte: 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https://kb.myetherwallet.com/getting-started/getting-started-new.html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1" name="Google Shape;1041;p121"/>
          <p:cNvSpPr/>
          <p:nvPr/>
        </p:nvSpPr>
        <p:spPr>
          <a:xfrm>
            <a:off x="2720625" y="2463966"/>
            <a:ext cx="451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22"/>
          <p:cNvSpPr/>
          <p:nvPr/>
        </p:nvSpPr>
        <p:spPr>
          <a:xfrm>
            <a:off x="4706359" y="2215499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3"/>
          <p:cNvSpPr txBox="1"/>
          <p:nvPr>
            <p:ph type="title"/>
          </p:nvPr>
        </p:nvSpPr>
        <p:spPr>
          <a:xfrm>
            <a:off x="199950" y="1318650"/>
            <a:ext cx="2463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9. Transação inserida na Blockchain</a:t>
            </a:r>
            <a:endParaRPr/>
          </a:p>
        </p:txBody>
      </p:sp>
      <p:pic>
        <p:nvPicPr>
          <p:cNvPr id="1053" name="Google Shape;1053;p123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2833550" y="0"/>
            <a:ext cx="631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23"/>
          <p:cNvSpPr/>
          <p:nvPr/>
        </p:nvSpPr>
        <p:spPr>
          <a:xfrm>
            <a:off x="2925933" y="3593275"/>
            <a:ext cx="6118800" cy="139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23"/>
          <p:cNvSpPr txBox="1"/>
          <p:nvPr/>
        </p:nvSpPr>
        <p:spPr>
          <a:xfrm>
            <a:off x="123200" y="4281125"/>
            <a:ext cx="2463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Fonte: 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https://kb.myetherwallet.com/getting-started/getting-started-new.html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56" name="Google Shape;1056;p123"/>
          <p:cNvSpPr/>
          <p:nvPr/>
        </p:nvSpPr>
        <p:spPr>
          <a:xfrm>
            <a:off x="2700092" y="4229816"/>
            <a:ext cx="451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24"/>
          <p:cNvSpPr/>
          <p:nvPr/>
        </p:nvSpPr>
        <p:spPr>
          <a:xfrm>
            <a:off x="4706359" y="2901299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25"/>
          <p:cNvPicPr preferRelativeResize="0"/>
          <p:nvPr/>
        </p:nvPicPr>
        <p:blipFill rotWithShape="1">
          <a:blip r:embed="rId3">
            <a:alphaModFix/>
          </a:blip>
          <a:srcRect b="0" l="0" r="0" t="7355"/>
          <a:stretch/>
        </p:blipFill>
        <p:spPr>
          <a:xfrm>
            <a:off x="-724175" y="482200"/>
            <a:ext cx="10592323" cy="551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2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Ver as transações do meu endereço no Etherscan</a:t>
            </a:r>
            <a:endParaRPr/>
          </a:p>
        </p:txBody>
      </p:sp>
      <p:sp>
        <p:nvSpPr>
          <p:cNvPr id="1069" name="Google Shape;1069;p125"/>
          <p:cNvSpPr/>
          <p:nvPr/>
        </p:nvSpPr>
        <p:spPr>
          <a:xfrm>
            <a:off x="1289300" y="949250"/>
            <a:ext cx="3113400" cy="31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25"/>
          <p:cNvSpPr/>
          <p:nvPr/>
        </p:nvSpPr>
        <p:spPr>
          <a:xfrm>
            <a:off x="5430025" y="2806825"/>
            <a:ext cx="1118100" cy="19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25"/>
          <p:cNvSpPr/>
          <p:nvPr/>
        </p:nvSpPr>
        <p:spPr>
          <a:xfrm>
            <a:off x="2677900" y="1320800"/>
            <a:ext cx="286500" cy="34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25"/>
          <p:cNvSpPr txBox="1"/>
          <p:nvPr/>
        </p:nvSpPr>
        <p:spPr>
          <a:xfrm>
            <a:off x="1623335" y="1670300"/>
            <a:ext cx="2397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Endereço da minha Account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73" name="Google Shape;1073;p125"/>
          <p:cNvSpPr/>
          <p:nvPr/>
        </p:nvSpPr>
        <p:spPr>
          <a:xfrm rot="10800000">
            <a:off x="5912200" y="2397000"/>
            <a:ext cx="286500" cy="34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25"/>
          <p:cNvSpPr txBox="1"/>
          <p:nvPr/>
        </p:nvSpPr>
        <p:spPr>
          <a:xfrm>
            <a:off x="4746514" y="2082000"/>
            <a:ext cx="26142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Endereço do Smart Contract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26"/>
          <p:cNvSpPr/>
          <p:nvPr/>
        </p:nvSpPr>
        <p:spPr>
          <a:xfrm>
            <a:off x="4706359" y="3587099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11. Consulta aos dados públicos do Smart Contract</a:t>
            </a:r>
            <a:endParaRPr/>
          </a:p>
        </p:txBody>
      </p:sp>
      <p:sp>
        <p:nvSpPr>
          <p:cNvPr id="1086" name="Google Shape;1086;p12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874"/>
            <a:ext cx="9144002" cy="517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7"/>
          <p:cNvSpPr txBox="1"/>
          <p:nvPr/>
        </p:nvSpPr>
        <p:spPr>
          <a:xfrm>
            <a:off x="0" y="4479600"/>
            <a:ext cx="9144000" cy="663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myetherwallet.com/#contracts</a:t>
            </a:r>
            <a:r>
              <a:rPr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8"/>
          <p:cNvSpPr/>
          <p:nvPr/>
        </p:nvSpPr>
        <p:spPr>
          <a:xfrm>
            <a:off x="4706359" y="4262633"/>
            <a:ext cx="4397400" cy="6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12. Executar funções do Smart Contract</a:t>
            </a:r>
            <a:endParaRPr/>
          </a:p>
        </p:txBody>
      </p:sp>
      <p:sp>
        <p:nvSpPr>
          <p:cNvPr id="1100" name="Google Shape;1100;p12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29"/>
          <p:cNvPicPr preferRelativeResize="0"/>
          <p:nvPr/>
        </p:nvPicPr>
        <p:blipFill rotWithShape="1">
          <a:blip r:embed="rId3">
            <a:alphaModFix/>
          </a:blip>
          <a:srcRect b="0" l="0" r="0" t="9584"/>
          <a:stretch/>
        </p:blipFill>
        <p:spPr>
          <a:xfrm>
            <a:off x="-41075" y="492800"/>
            <a:ext cx="9185075" cy="47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29"/>
          <p:cNvSpPr/>
          <p:nvPr/>
        </p:nvSpPr>
        <p:spPr>
          <a:xfrm>
            <a:off x="280734" y="4650692"/>
            <a:ext cx="8556900" cy="44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29"/>
          <p:cNvSpPr/>
          <p:nvPr/>
        </p:nvSpPr>
        <p:spPr>
          <a:xfrm>
            <a:off x="515275" y="850516"/>
            <a:ext cx="1045200" cy="44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7"/>
          <p:cNvSpPr/>
          <p:nvPr/>
        </p:nvSpPr>
        <p:spPr>
          <a:xfrm>
            <a:off x="0" y="4866301"/>
            <a:ext cx="9144000" cy="2745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7"/>
          <p:cNvSpPr/>
          <p:nvPr/>
        </p:nvSpPr>
        <p:spPr>
          <a:xfrm>
            <a:off x="8901100" y="1166525"/>
            <a:ext cx="243000" cy="369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7"/>
          <p:cNvSpPr/>
          <p:nvPr/>
        </p:nvSpPr>
        <p:spPr>
          <a:xfrm>
            <a:off x="0" y="1166400"/>
            <a:ext cx="5318100" cy="369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7"/>
          <p:cNvSpPr/>
          <p:nvPr/>
        </p:nvSpPr>
        <p:spPr>
          <a:xfrm>
            <a:off x="0" y="0"/>
            <a:ext cx="9144000" cy="11664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7"/>
          <p:cNvSpPr/>
          <p:nvPr/>
        </p:nvSpPr>
        <p:spPr>
          <a:xfrm>
            <a:off x="5318025" y="3124925"/>
            <a:ext cx="3583200" cy="17415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/>
          <p:nvPr/>
        </p:nvSpPr>
        <p:spPr>
          <a:xfrm>
            <a:off x="5318025" y="1166525"/>
            <a:ext cx="3583200" cy="195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0" y="12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01" name="Google Shape;501;p67"/>
          <p:cNvSpPr txBox="1"/>
          <p:nvPr/>
        </p:nvSpPr>
        <p:spPr>
          <a:xfrm>
            <a:off x="1000500" y="192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02" name="Google Shape;502;p67"/>
          <p:cNvSpPr txBox="1"/>
          <p:nvPr/>
        </p:nvSpPr>
        <p:spPr>
          <a:xfrm>
            <a:off x="462000" y="1606400"/>
            <a:ext cx="4587300" cy="11757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É responsabilidade</a:t>
            </a:r>
            <a:r>
              <a:rPr b="1" lang="pt-BR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do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DESENVOLVEDOR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br>
              <a:rPr b="1" lang="pt-BR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6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Saber definir as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! 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3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vamos aprender neste capítulo?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31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o passo a passo para  </a:t>
            </a:r>
            <a:r>
              <a:rPr b="1" lang="pt-BR">
                <a:solidFill>
                  <a:srgbClr val="FFFF00"/>
                </a:solidFill>
              </a:rPr>
              <a:t>desenvolver</a:t>
            </a:r>
            <a:r>
              <a:rPr lang="pt-BR">
                <a:solidFill>
                  <a:srgbClr val="CFE2F3"/>
                </a:solidFill>
              </a:rPr>
              <a:t>, </a:t>
            </a:r>
            <a:r>
              <a:rPr b="1" lang="pt-BR">
                <a:solidFill>
                  <a:srgbClr val="FFFF00"/>
                </a:solidFill>
              </a:rPr>
              <a:t>implantar</a:t>
            </a:r>
            <a:r>
              <a:rPr lang="pt-BR">
                <a:solidFill>
                  <a:srgbClr val="CFE2F3"/>
                </a:solidFill>
              </a:rPr>
              <a:t> e </a:t>
            </a:r>
            <a:r>
              <a:rPr b="1" lang="pt-BR">
                <a:solidFill>
                  <a:srgbClr val="FFFF00"/>
                </a:solidFill>
              </a:rPr>
              <a:t>interagir com Smart Contracts</a:t>
            </a:r>
            <a:r>
              <a:rPr lang="pt-BR"/>
              <a:t> na plataforma Ethereum.</a:t>
            </a:r>
            <a:endParaRPr/>
          </a:p>
        </p:txBody>
      </p:sp>
      <p:sp>
        <p:nvSpPr>
          <p:cNvPr id="1115" name="Google Shape;1115;p131"/>
          <p:cNvSpPr txBox="1"/>
          <p:nvPr>
            <p:ph idx="2" type="title"/>
          </p:nvPr>
        </p:nvSpPr>
        <p:spPr>
          <a:xfrm>
            <a:off x="4093600" y="55625"/>
            <a:ext cx="49044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As 4 partes que compõem um</a:t>
            </a:r>
            <a:r>
              <a:rPr b="1" lang="pt-BR">
                <a:solidFill>
                  <a:srgbClr val="073763"/>
                </a:solidFill>
              </a:rPr>
              <a:t> Smart Contracts</a:t>
            </a:r>
            <a:r>
              <a:rPr lang="pt-BR">
                <a:solidFill>
                  <a:srgbClr val="073763"/>
                </a:solidFill>
              </a:rPr>
              <a:t>.</a:t>
            </a:r>
            <a:endParaRPr b="1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b="1" lang="pt-BR">
                <a:solidFill>
                  <a:srgbClr val="073763"/>
                </a:solidFill>
              </a:rPr>
              <a:t>12 passos </a:t>
            </a:r>
            <a:r>
              <a:rPr lang="pt-BR">
                <a:solidFill>
                  <a:srgbClr val="073763"/>
                </a:solidFill>
              </a:rPr>
              <a:t>para</a:t>
            </a:r>
            <a:r>
              <a:rPr b="1" lang="pt-BR">
                <a:solidFill>
                  <a:srgbClr val="073763"/>
                </a:solidFill>
              </a:rPr>
              <a:t> desenvolver</a:t>
            </a:r>
            <a:r>
              <a:rPr lang="pt-BR">
                <a:solidFill>
                  <a:srgbClr val="073763"/>
                </a:solidFill>
              </a:rPr>
              <a:t>, </a:t>
            </a:r>
            <a:r>
              <a:rPr b="1" lang="pt-BR">
                <a:solidFill>
                  <a:srgbClr val="073763"/>
                </a:solidFill>
              </a:rPr>
              <a:t>implantar</a:t>
            </a:r>
            <a:r>
              <a:rPr lang="pt-BR">
                <a:solidFill>
                  <a:srgbClr val="073763"/>
                </a:solidFill>
              </a:rPr>
              <a:t> e </a:t>
            </a:r>
            <a:r>
              <a:rPr b="1" lang="pt-BR">
                <a:solidFill>
                  <a:srgbClr val="073763"/>
                </a:solidFill>
              </a:rPr>
              <a:t>interagir </a:t>
            </a:r>
            <a:r>
              <a:rPr lang="pt-BR">
                <a:solidFill>
                  <a:srgbClr val="073763"/>
                </a:solidFill>
              </a:rPr>
              <a:t>com Smart Contracts.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800"/>
              <a:buAutoNum type="arabicPeriod"/>
            </a:pPr>
            <a:r>
              <a:rPr lang="pt-BR">
                <a:solidFill>
                  <a:schemeClr val="accent3"/>
                </a:solidFill>
              </a:rPr>
              <a:t>Passos simplificados para um </a:t>
            </a:r>
            <a:r>
              <a:rPr b="1" lang="pt-BR">
                <a:solidFill>
                  <a:schemeClr val="accent3"/>
                </a:solidFill>
              </a:rPr>
              <a:t>ambiente de desenvolvimento</a:t>
            </a:r>
            <a:r>
              <a:rPr lang="pt-BR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2"/>
          <p:cNvSpPr txBox="1"/>
          <p:nvPr>
            <p:ph type="title"/>
          </p:nvPr>
        </p:nvSpPr>
        <p:spPr>
          <a:xfrm>
            <a:off x="729450" y="1322450"/>
            <a:ext cx="7853400" cy="23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12 passos que seguimos podem ser aplicados para ambientes de DESENVOLVIMENTO, TESTE e PRODUÇÃO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 o DESENVOLVIMENTO, o </a:t>
            </a:r>
            <a:r>
              <a:rPr lang="pt-BR">
                <a:solidFill>
                  <a:srgbClr val="FFFF00"/>
                </a:solidFill>
              </a:rPr>
              <a:t>REMIX</a:t>
            </a:r>
            <a:r>
              <a:rPr lang="pt-BR">
                <a:solidFill>
                  <a:srgbClr val="FFFFFF"/>
                </a:solidFill>
              </a:rPr>
              <a:t> facilita a nossa vida ! ! !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FFFFFF"/>
                </a:solidFill>
                <a:hlinkClick r:id="rId3"/>
              </a:rPr>
              <a:t>remix.ethereum.org</a:t>
            </a:r>
            <a:r>
              <a:rPr lang="pt-BR" u="sng">
                <a:solidFill>
                  <a:srgbClr val="FFFFFF"/>
                </a:solidFill>
              </a:rPr>
              <a:t> </a:t>
            </a:r>
            <a:endParaRPr u="sng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5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36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37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86433"/>
            <a:ext cx="9144000" cy="51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37"/>
          <p:cNvSpPr/>
          <p:nvPr/>
        </p:nvSpPr>
        <p:spPr>
          <a:xfrm>
            <a:off x="20525" y="811050"/>
            <a:ext cx="1519500" cy="615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148" name="Google Shape;1148;p137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49" name="Google Shape;1149;p137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1. Criar um arquivo Solidity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8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3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Programar um Smart Contract em Solidity</a:t>
            </a:r>
            <a:endParaRPr b="1"/>
          </a:p>
        </p:txBody>
      </p:sp>
      <p:pic>
        <p:nvPicPr>
          <p:cNvPr id="1160" name="Google Shape;1160;p139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-9025" y="482767"/>
            <a:ext cx="9144000" cy="51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39"/>
          <p:cNvSpPr/>
          <p:nvPr/>
        </p:nvSpPr>
        <p:spPr>
          <a:xfrm>
            <a:off x="1513500" y="482775"/>
            <a:ext cx="4458000" cy="23289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163" name="Google Shape;1163;p139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8"/>
          <p:cNvSpPr/>
          <p:nvPr/>
        </p:nvSpPr>
        <p:spPr>
          <a:xfrm>
            <a:off x="0" y="4866301"/>
            <a:ext cx="9144000" cy="2745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8"/>
          <p:cNvSpPr/>
          <p:nvPr/>
        </p:nvSpPr>
        <p:spPr>
          <a:xfrm>
            <a:off x="8901100" y="1166525"/>
            <a:ext cx="243000" cy="369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8"/>
          <p:cNvSpPr/>
          <p:nvPr/>
        </p:nvSpPr>
        <p:spPr>
          <a:xfrm>
            <a:off x="0" y="1175700"/>
            <a:ext cx="5318100" cy="3690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8"/>
          <p:cNvSpPr/>
          <p:nvPr/>
        </p:nvSpPr>
        <p:spPr>
          <a:xfrm>
            <a:off x="5318025" y="3182400"/>
            <a:ext cx="3583200" cy="168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8"/>
          <p:cNvSpPr/>
          <p:nvPr/>
        </p:nvSpPr>
        <p:spPr>
          <a:xfrm>
            <a:off x="0" y="0"/>
            <a:ext cx="9144000" cy="11757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8"/>
          <p:cNvSpPr txBox="1"/>
          <p:nvPr/>
        </p:nvSpPr>
        <p:spPr>
          <a:xfrm>
            <a:off x="609300" y="3436502"/>
            <a:ext cx="4440000" cy="11757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É responsabilidade da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PLATAFORMA</a:t>
            </a:r>
            <a:r>
              <a:rPr b="1" lang="pt-BR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Verificar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ASSINATURAS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e atribuir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ENDEREÇO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5318025" y="3124925"/>
            <a:ext cx="3583200" cy="576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8"/>
          <p:cNvSpPr/>
          <p:nvPr/>
        </p:nvSpPr>
        <p:spPr>
          <a:xfrm>
            <a:off x="5318025" y="1166525"/>
            <a:ext cx="3583200" cy="195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0" y="12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17" name="Google Shape;517;p68"/>
          <p:cNvSpPr txBox="1"/>
          <p:nvPr/>
        </p:nvSpPr>
        <p:spPr>
          <a:xfrm>
            <a:off x="1000500" y="192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462000" y="1606400"/>
            <a:ext cx="4587300" cy="11757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É responsabilidade do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DESENVOLVEDOR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br>
              <a:rPr b="1" lang="pt-BR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6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Saber definir as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! 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0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41"/>
          <p:cNvPicPr preferRelativeResize="0"/>
          <p:nvPr/>
        </p:nvPicPr>
        <p:blipFill rotWithShape="1">
          <a:blip r:embed="rId3">
            <a:alphaModFix/>
          </a:blip>
          <a:srcRect b="0" l="0" r="0" t="9354"/>
          <a:stretch/>
        </p:blipFill>
        <p:spPr>
          <a:xfrm>
            <a:off x="0" y="472267"/>
            <a:ext cx="9144000" cy="51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4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Compilar Smart Contract</a:t>
            </a:r>
            <a:endParaRPr b="1"/>
          </a:p>
        </p:txBody>
      </p:sp>
      <p:sp>
        <p:nvSpPr>
          <p:cNvPr id="1175" name="Google Shape;1175;p141"/>
          <p:cNvSpPr/>
          <p:nvPr/>
        </p:nvSpPr>
        <p:spPr>
          <a:xfrm>
            <a:off x="7114650" y="790517"/>
            <a:ext cx="6366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42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3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Clicar na aba Run</a:t>
            </a:r>
            <a:endParaRPr b="1"/>
          </a:p>
        </p:txBody>
      </p:sp>
      <p:pic>
        <p:nvPicPr>
          <p:cNvPr id="1186" name="Google Shape;1186;p143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0" y="472250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3"/>
          <p:cNvSpPr/>
          <p:nvPr/>
        </p:nvSpPr>
        <p:spPr>
          <a:xfrm>
            <a:off x="6457602" y="472250"/>
            <a:ext cx="482400" cy="2565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4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Aba Run</a:t>
            </a:r>
            <a:endParaRPr b="1"/>
          </a:p>
        </p:txBody>
      </p:sp>
      <p:pic>
        <p:nvPicPr>
          <p:cNvPr id="1193" name="Google Shape;1193;p144"/>
          <p:cNvPicPr preferRelativeResize="0"/>
          <p:nvPr/>
        </p:nvPicPr>
        <p:blipFill rotWithShape="1">
          <a:blip r:embed="rId3">
            <a:alphaModFix/>
          </a:blip>
          <a:srcRect b="0" l="0" r="0" t="9535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44"/>
          <p:cNvSpPr/>
          <p:nvPr/>
        </p:nvSpPr>
        <p:spPr>
          <a:xfrm>
            <a:off x="5975092" y="482525"/>
            <a:ext cx="3148500" cy="33675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196" name="Google Shape;1196;p144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4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Ambiente Ethereum virtual simulado</a:t>
            </a:r>
            <a:endParaRPr b="1"/>
          </a:p>
        </p:txBody>
      </p:sp>
      <p:pic>
        <p:nvPicPr>
          <p:cNvPr id="1202" name="Google Shape;1202;p145"/>
          <p:cNvPicPr preferRelativeResize="0"/>
          <p:nvPr/>
        </p:nvPicPr>
        <p:blipFill rotWithShape="1">
          <a:blip r:embed="rId3">
            <a:alphaModFix/>
          </a:blip>
          <a:srcRect b="0" l="0" r="0" t="9535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45"/>
          <p:cNvSpPr/>
          <p:nvPr/>
        </p:nvSpPr>
        <p:spPr>
          <a:xfrm>
            <a:off x="6077750" y="821316"/>
            <a:ext cx="2864400" cy="256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4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Accounts e saldo disponíveis</a:t>
            </a:r>
            <a:endParaRPr b="1"/>
          </a:p>
        </p:txBody>
      </p:sp>
      <p:pic>
        <p:nvPicPr>
          <p:cNvPr id="1209" name="Google Shape;1209;p146"/>
          <p:cNvPicPr preferRelativeResize="0"/>
          <p:nvPr/>
        </p:nvPicPr>
        <p:blipFill rotWithShape="1">
          <a:blip r:embed="rId3">
            <a:alphaModFix/>
          </a:blip>
          <a:srcRect b="0" l="0" r="0" t="9535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46"/>
          <p:cNvSpPr/>
          <p:nvPr/>
        </p:nvSpPr>
        <p:spPr>
          <a:xfrm>
            <a:off x="6077750" y="1067708"/>
            <a:ext cx="2864400" cy="256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4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Fazer Deploy do Smart Contract</a:t>
            </a:r>
            <a:endParaRPr b="1"/>
          </a:p>
        </p:txBody>
      </p:sp>
      <p:pic>
        <p:nvPicPr>
          <p:cNvPr id="1216" name="Google Shape;1216;p147"/>
          <p:cNvPicPr preferRelativeResize="0"/>
          <p:nvPr/>
        </p:nvPicPr>
        <p:blipFill rotWithShape="1">
          <a:blip r:embed="rId3">
            <a:alphaModFix/>
          </a:blip>
          <a:srcRect b="0" l="0" r="0" t="9535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47"/>
          <p:cNvSpPr/>
          <p:nvPr/>
        </p:nvSpPr>
        <p:spPr>
          <a:xfrm>
            <a:off x="6108558" y="2244375"/>
            <a:ext cx="852000" cy="270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48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48"/>
          <p:cNvSpPr/>
          <p:nvPr/>
        </p:nvSpPr>
        <p:spPr>
          <a:xfrm>
            <a:off x="0" y="3593296"/>
            <a:ext cx="9144000" cy="15477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48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48"/>
          <p:cNvSpPr/>
          <p:nvPr/>
        </p:nvSpPr>
        <p:spPr>
          <a:xfrm>
            <a:off x="0" y="819900"/>
            <a:ext cx="47001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48"/>
          <p:cNvSpPr/>
          <p:nvPr/>
        </p:nvSpPr>
        <p:spPr>
          <a:xfrm>
            <a:off x="4743100" y="8200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48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o deploy (na rede Ethereum).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49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49"/>
          <p:cNvSpPr/>
          <p:nvPr/>
        </p:nvSpPr>
        <p:spPr>
          <a:xfrm>
            <a:off x="6067455" y="3537950"/>
            <a:ext cx="3018300" cy="10821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49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4. Deploy do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6" name="Google Shape;1236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237" name="Google Shape;1237;p149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vamos aprender neste capítulo?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9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o passo a passo para  </a:t>
            </a:r>
            <a:r>
              <a:rPr b="1" lang="pt-BR">
                <a:solidFill>
                  <a:srgbClr val="FFFF00"/>
                </a:solidFill>
              </a:rPr>
              <a:t>desenvolver</a:t>
            </a:r>
            <a:r>
              <a:rPr lang="pt-BR">
                <a:solidFill>
                  <a:srgbClr val="CFE2F3"/>
                </a:solidFill>
              </a:rPr>
              <a:t>, </a:t>
            </a:r>
            <a:r>
              <a:rPr b="1" lang="pt-BR">
                <a:solidFill>
                  <a:srgbClr val="FFFF00"/>
                </a:solidFill>
              </a:rPr>
              <a:t>implantar</a:t>
            </a:r>
            <a:r>
              <a:rPr lang="pt-BR">
                <a:solidFill>
                  <a:srgbClr val="CFE2F3"/>
                </a:solidFill>
              </a:rPr>
              <a:t> e </a:t>
            </a:r>
            <a:r>
              <a:rPr b="1" lang="pt-BR">
                <a:solidFill>
                  <a:srgbClr val="FFFF00"/>
                </a:solidFill>
              </a:rPr>
              <a:t>interagir com Smart Contracts</a:t>
            </a:r>
            <a:r>
              <a:rPr lang="pt-BR"/>
              <a:t> na plataforma Ethereum.</a:t>
            </a:r>
            <a:endParaRPr/>
          </a:p>
        </p:txBody>
      </p:sp>
      <p:sp>
        <p:nvSpPr>
          <p:cNvPr id="525" name="Google Shape;525;p69"/>
          <p:cNvSpPr txBox="1"/>
          <p:nvPr>
            <p:ph idx="2" type="title"/>
          </p:nvPr>
        </p:nvSpPr>
        <p:spPr>
          <a:xfrm>
            <a:off x="4093600" y="55625"/>
            <a:ext cx="49044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As 4 partes que compõem um</a:t>
            </a:r>
            <a:r>
              <a:rPr b="1" lang="pt-BR">
                <a:solidFill>
                  <a:srgbClr val="073763"/>
                </a:solidFill>
              </a:rPr>
              <a:t> Smart Contracts</a:t>
            </a:r>
            <a:r>
              <a:rPr lang="pt-BR">
                <a:solidFill>
                  <a:srgbClr val="073763"/>
                </a:solidFill>
              </a:rPr>
              <a:t>.</a:t>
            </a:r>
            <a:endParaRPr b="1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AutoNum type="arabicPeriod"/>
            </a:pPr>
            <a:r>
              <a:rPr b="1" lang="pt-BR">
                <a:solidFill>
                  <a:schemeClr val="accent3"/>
                </a:solidFill>
              </a:rPr>
              <a:t>12 passos </a:t>
            </a:r>
            <a:r>
              <a:rPr lang="pt-BR">
                <a:solidFill>
                  <a:schemeClr val="accent3"/>
                </a:solidFill>
              </a:rPr>
              <a:t>para</a:t>
            </a:r>
            <a:r>
              <a:rPr b="1" lang="pt-BR">
                <a:solidFill>
                  <a:schemeClr val="accent3"/>
                </a:solidFill>
              </a:rPr>
              <a:t> desenvolver</a:t>
            </a:r>
            <a:r>
              <a:rPr lang="pt-BR">
                <a:solidFill>
                  <a:schemeClr val="accent3"/>
                </a:solidFill>
              </a:rPr>
              <a:t>, </a:t>
            </a:r>
            <a:r>
              <a:rPr b="1" lang="pt-BR">
                <a:solidFill>
                  <a:schemeClr val="accent3"/>
                </a:solidFill>
              </a:rPr>
              <a:t>implantar</a:t>
            </a:r>
            <a:r>
              <a:rPr lang="pt-BR">
                <a:solidFill>
                  <a:schemeClr val="accent3"/>
                </a:solidFill>
              </a:rPr>
              <a:t> e </a:t>
            </a:r>
            <a:r>
              <a:rPr b="1" lang="pt-BR">
                <a:solidFill>
                  <a:schemeClr val="accent3"/>
                </a:solidFill>
              </a:rPr>
              <a:t>interagir </a:t>
            </a:r>
            <a:r>
              <a:rPr lang="pt-BR">
                <a:solidFill>
                  <a:schemeClr val="accent3"/>
                </a:solidFill>
              </a:rPr>
              <a:t>com Smart Contracts.</a:t>
            </a:r>
            <a:endParaRPr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1800"/>
              <a:buAutoNum type="arabicPeriod"/>
            </a:pPr>
            <a:r>
              <a:rPr lang="pt-BR">
                <a:solidFill>
                  <a:srgbClr val="073763"/>
                </a:solidFill>
              </a:rPr>
              <a:t>Passos simplificados para um </a:t>
            </a:r>
            <a:r>
              <a:rPr b="1" lang="pt-BR">
                <a:solidFill>
                  <a:srgbClr val="073763"/>
                </a:solidFill>
              </a:rPr>
              <a:t>ambiente de desenvolvimento</a:t>
            </a:r>
            <a:r>
              <a:rPr lang="pt-BR">
                <a:solidFill>
                  <a:srgbClr val="073763"/>
                </a:solidFill>
              </a:rPr>
              <a:t>.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Confira o endereço do Smart Contract na rede (virtual/memória)</a:t>
            </a:r>
            <a:endParaRPr b="1"/>
          </a:p>
        </p:txBody>
      </p:sp>
      <p:pic>
        <p:nvPicPr>
          <p:cNvPr id="1243" name="Google Shape;1243;p150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50"/>
          <p:cNvSpPr/>
          <p:nvPr/>
        </p:nvSpPr>
        <p:spPr>
          <a:xfrm>
            <a:off x="6375475" y="3706184"/>
            <a:ext cx="2166300" cy="214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Saldo debitado</a:t>
            </a:r>
            <a:endParaRPr b="1"/>
          </a:p>
        </p:txBody>
      </p:sp>
      <p:pic>
        <p:nvPicPr>
          <p:cNvPr id="1250" name="Google Shape;1250;p151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51"/>
          <p:cNvSpPr/>
          <p:nvPr/>
        </p:nvSpPr>
        <p:spPr>
          <a:xfrm>
            <a:off x="6375475" y="3706184"/>
            <a:ext cx="2166300" cy="214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51"/>
          <p:cNvSpPr/>
          <p:nvPr/>
        </p:nvSpPr>
        <p:spPr>
          <a:xfrm>
            <a:off x="6755325" y="1094525"/>
            <a:ext cx="2022600" cy="2196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52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52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lang="pt-BR" sz="1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4. Deploy do Smart Contract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9" name="Google Shape;1259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260" name="Google Shape;1260;p152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o ambiente Remix: </a:t>
            </a:r>
            <a:r>
              <a:rPr lang="pt-BR" u="sng">
                <a:solidFill>
                  <a:srgbClr val="FFFF00"/>
                </a:solidFill>
                <a:hlinkClick r:id="rId3"/>
              </a:rPr>
              <a:t>http://remix.ethereum.org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lang="pt-BR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Ler uma variável do Smart Contract</a:t>
            </a:r>
            <a:endParaRPr b="1"/>
          </a:p>
        </p:txBody>
      </p:sp>
      <p:pic>
        <p:nvPicPr>
          <p:cNvPr id="1271" name="Google Shape;1271;p154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54"/>
          <p:cNvSpPr/>
          <p:nvPr/>
        </p:nvSpPr>
        <p:spPr>
          <a:xfrm>
            <a:off x="6170150" y="4240025"/>
            <a:ext cx="800700" cy="215700"/>
          </a:xfrm>
          <a:prstGeom prst="rect">
            <a:avLst/>
          </a:prstGeom>
          <a:solidFill>
            <a:srgbClr val="FF0000">
              <a:alpha val="1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Ler uma variável do Smart Contract</a:t>
            </a:r>
            <a:endParaRPr b="1"/>
          </a:p>
        </p:txBody>
      </p:sp>
      <p:pic>
        <p:nvPicPr>
          <p:cNvPr id="1278" name="Google Shape;1278;p155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82550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55"/>
          <p:cNvSpPr/>
          <p:nvPr/>
        </p:nvSpPr>
        <p:spPr>
          <a:xfrm>
            <a:off x="6190683" y="4455625"/>
            <a:ext cx="2617800" cy="246300"/>
          </a:xfrm>
          <a:prstGeom prst="rect">
            <a:avLst/>
          </a:prstGeom>
          <a:solidFill>
            <a:srgbClr val="FF0000">
              <a:alpha val="1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281" name="Google Shape;1281;p155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5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Ler uma variável do Smart Contract</a:t>
            </a:r>
            <a:endParaRPr b="1"/>
          </a:p>
        </p:txBody>
      </p:sp>
      <p:pic>
        <p:nvPicPr>
          <p:cNvPr id="1287" name="Google Shape;1287;p156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72284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56"/>
          <p:cNvSpPr/>
          <p:nvPr/>
        </p:nvSpPr>
        <p:spPr>
          <a:xfrm>
            <a:off x="6118825" y="3962850"/>
            <a:ext cx="2792400" cy="3150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157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5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Chamar uma função do Smart Contract</a:t>
            </a:r>
            <a:endParaRPr b="1"/>
          </a:p>
        </p:txBody>
      </p:sp>
      <p:sp>
        <p:nvSpPr>
          <p:cNvPr id="1295" name="Google Shape;1295;p157"/>
          <p:cNvSpPr/>
          <p:nvPr/>
        </p:nvSpPr>
        <p:spPr>
          <a:xfrm>
            <a:off x="6950400" y="4003917"/>
            <a:ext cx="1786500" cy="222600"/>
          </a:xfrm>
          <a:prstGeom prst="rect">
            <a:avLst/>
          </a:prstGeom>
          <a:solidFill>
            <a:srgbClr val="FF0000">
              <a:alpha val="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58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5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Chamar uma função do Smart Contract</a:t>
            </a:r>
            <a:endParaRPr b="1"/>
          </a:p>
        </p:txBody>
      </p:sp>
      <p:sp>
        <p:nvSpPr>
          <p:cNvPr id="1302" name="Google Shape;1302;p158"/>
          <p:cNvSpPr/>
          <p:nvPr/>
        </p:nvSpPr>
        <p:spPr>
          <a:xfrm>
            <a:off x="6170150" y="4003900"/>
            <a:ext cx="800700" cy="215700"/>
          </a:xfrm>
          <a:prstGeom prst="rect">
            <a:avLst/>
          </a:prstGeom>
          <a:solidFill>
            <a:srgbClr val="FF0000">
              <a:alpha val="1154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59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59"/>
          <p:cNvSpPr/>
          <p:nvPr/>
        </p:nvSpPr>
        <p:spPr>
          <a:xfrm>
            <a:off x="0" y="2884902"/>
            <a:ext cx="9144000" cy="2256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59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59"/>
          <p:cNvSpPr/>
          <p:nvPr/>
        </p:nvSpPr>
        <p:spPr>
          <a:xfrm>
            <a:off x="0" y="819900"/>
            <a:ext cx="4743000" cy="2064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59"/>
          <p:cNvSpPr/>
          <p:nvPr/>
        </p:nvSpPr>
        <p:spPr>
          <a:xfrm>
            <a:off x="4743100" y="820000"/>
            <a:ext cx="4158000" cy="206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59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submeter uma transação </a:t>
            </a:r>
            <a:b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(ordem de alteração da Blockchain).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